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736" r:id="rId5"/>
  </p:sldMasterIdLst>
  <p:notesMasterIdLst>
    <p:notesMasterId r:id="rId47"/>
  </p:notesMasterIdLst>
  <p:handoutMasterIdLst>
    <p:handoutMasterId r:id="rId48"/>
  </p:handoutMasterIdLst>
  <p:sldIdLst>
    <p:sldId id="345" r:id="rId6"/>
    <p:sldId id="323" r:id="rId7"/>
    <p:sldId id="353" r:id="rId8"/>
    <p:sldId id="366" r:id="rId9"/>
    <p:sldId id="363" r:id="rId10"/>
    <p:sldId id="9534" r:id="rId11"/>
    <p:sldId id="9535" r:id="rId12"/>
    <p:sldId id="9536" r:id="rId13"/>
    <p:sldId id="9537" r:id="rId14"/>
    <p:sldId id="364" r:id="rId15"/>
    <p:sldId id="351" r:id="rId16"/>
    <p:sldId id="9541" r:id="rId17"/>
    <p:sldId id="9563" r:id="rId18"/>
    <p:sldId id="9564" r:id="rId19"/>
    <p:sldId id="9565" r:id="rId20"/>
    <p:sldId id="9566" r:id="rId21"/>
    <p:sldId id="9567" r:id="rId22"/>
    <p:sldId id="9568" r:id="rId23"/>
    <p:sldId id="9538" r:id="rId24"/>
    <p:sldId id="9572" r:id="rId25"/>
    <p:sldId id="9539" r:id="rId26"/>
    <p:sldId id="9544" r:id="rId27"/>
    <p:sldId id="9569" r:id="rId28"/>
    <p:sldId id="9562" r:id="rId29"/>
    <p:sldId id="9570" r:id="rId30"/>
    <p:sldId id="9561" r:id="rId31"/>
    <p:sldId id="9558" r:id="rId32"/>
    <p:sldId id="9559" r:id="rId33"/>
    <p:sldId id="9545" r:id="rId34"/>
    <p:sldId id="9571" r:id="rId35"/>
    <p:sldId id="9549" r:id="rId36"/>
    <p:sldId id="9550" r:id="rId37"/>
    <p:sldId id="9551" r:id="rId38"/>
    <p:sldId id="9552" r:id="rId39"/>
    <p:sldId id="9553" r:id="rId40"/>
    <p:sldId id="9554" r:id="rId41"/>
    <p:sldId id="9555" r:id="rId42"/>
    <p:sldId id="9557" r:id="rId43"/>
    <p:sldId id="321" r:id="rId44"/>
    <p:sldId id="9543" r:id="rId45"/>
    <p:sldId id="9528"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F314E"/>
    <a:srgbClr val="0D243A"/>
    <a:srgbClr val="948C80"/>
    <a:srgbClr val="FCBC00"/>
    <a:srgbClr val="D9D9D9"/>
    <a:srgbClr val="5CB74D"/>
    <a:srgbClr val="17A9DC"/>
    <a:srgbClr val="11395B"/>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626508-B531-42E4-BC34-9219B24F048C}" v="3" dt="2026-10-14T12:22:34.3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89" autoAdjust="0"/>
    <p:restoredTop sz="87772" autoAdjust="0"/>
  </p:normalViewPr>
  <p:slideViewPr>
    <p:cSldViewPr snapToGrid="0">
      <p:cViewPr varScale="1">
        <p:scale>
          <a:sx n="72" d="100"/>
          <a:sy n="72" d="100"/>
        </p:scale>
        <p:origin x="902" y="62"/>
      </p:cViewPr>
      <p:guideLst/>
    </p:cSldViewPr>
  </p:slideViewPr>
  <p:notesTextViewPr>
    <p:cViewPr>
      <p:scale>
        <a:sx n="25" d="100"/>
        <a:sy n="25" d="100"/>
      </p:scale>
      <p:origin x="0" y="0"/>
    </p:cViewPr>
  </p:notesTextViewPr>
  <p:sorterViewPr>
    <p:cViewPr>
      <p:scale>
        <a:sx n="80" d="100"/>
        <a:sy n="80" d="100"/>
      </p:scale>
      <p:origin x="0" y="0"/>
    </p:cViewPr>
  </p:sorterViewPr>
  <p:notesViewPr>
    <p:cSldViewPr snapToGrid="0">
      <p:cViewPr varScale="1">
        <p:scale>
          <a:sx n="253" d="100"/>
          <a:sy n="253" d="100"/>
        </p:scale>
        <p:origin x="990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A971F0-0253-5CDC-4BFC-2D3CAA6CB6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7805FE1-8E2C-5718-073A-177C0C19D50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8E83E8-398E-224C-B290-9B46B7363BE1}" type="datetimeFigureOut">
              <a:rPr lang="en-US" smtClean="0"/>
              <a:t>10/15/2026</a:t>
            </a:fld>
            <a:endParaRPr lang="en-US"/>
          </a:p>
        </p:txBody>
      </p:sp>
      <p:sp>
        <p:nvSpPr>
          <p:cNvPr id="4" name="Footer Placeholder 3">
            <a:extLst>
              <a:ext uri="{FF2B5EF4-FFF2-40B4-BE49-F238E27FC236}">
                <a16:creationId xmlns:a16="http://schemas.microsoft.com/office/drawing/2014/main" id="{05E5D6F9-5A55-35C8-545D-8C3E3889046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6CC297E-04BD-5CDB-344E-A3BEA37C01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E7A158-C800-5E4F-80E9-CAF6EC416431}" type="slidenum">
              <a:rPr lang="en-US" smtClean="0"/>
              <a:t>‹#›</a:t>
            </a:fld>
            <a:endParaRPr lang="en-US"/>
          </a:p>
        </p:txBody>
      </p:sp>
    </p:spTree>
    <p:extLst>
      <p:ext uri="{BB962C8B-B14F-4D97-AF65-F5344CB8AC3E}">
        <p14:creationId xmlns:p14="http://schemas.microsoft.com/office/powerpoint/2010/main" val="22242296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1F683E-856D-CA4B-AB99-D9780FFCB107}"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4936CD-ED47-0D46-BDB9-E323028AA78C}" type="slidenum">
              <a:rPr lang="en-US" smtClean="0"/>
              <a:t>‹#›</a:t>
            </a:fld>
            <a:endParaRPr lang="en-US"/>
          </a:p>
        </p:txBody>
      </p:sp>
    </p:spTree>
    <p:extLst>
      <p:ext uri="{BB962C8B-B14F-4D97-AF65-F5344CB8AC3E}">
        <p14:creationId xmlns:p14="http://schemas.microsoft.com/office/powerpoint/2010/main" val="414591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GUIDE (approx. 45 mins + Q&amp;A): Welcome 2 | Opening - the data you can't see 5 | Red flags 20 | Reports 5 | Save time 5 | Compliance 5 | Wrap-up 3.</a:t>
            </a:r>
          </a:p>
          <a:p>
            <a:endParaRPr/>
          </a:p>
          <a:p>
            <a:r>
              <a:t>Welcome everyone and thank you to BIBA for hosting. Quick housekeeping: CPD certificate details are at the end, and please use the Q&amp;A box throughout.</a:t>
            </a:r>
          </a:p>
          <a:p>
            <a:endParaRPr/>
          </a:p>
          <a:p>
            <a:r>
              <a:t>Set the scene: today is about spotting risk early - helping you focus your time, advise with confidence and stay compliant.</a:t>
            </a:r>
          </a:p>
        </p:txBody>
      </p:sp>
      <p:sp>
        <p:nvSpPr>
          <p:cNvPr id="4" name="Slide Number Placeholder 3"/>
          <p:cNvSpPr>
            <a:spLocks noGrp="1"/>
          </p:cNvSpPr>
          <p:nvPr>
            <p:ph type="sldNum" sz="quarter" idx="5"/>
          </p:nvPr>
        </p:nvSpPr>
        <p:spPr/>
        <p:txBody>
          <a:bodyPr/>
          <a:lstStyle/>
          <a:p>
            <a:fld id="{E34936CD-ED47-0D46-BDB9-E323028AA78C}" type="slidenum">
              <a:rPr lang="en-US" smtClean="0"/>
              <a:t>1</a:t>
            </a:fld>
            <a:endParaRPr lang="en-US"/>
          </a:p>
        </p:txBody>
      </p:sp>
    </p:spTree>
    <p:extLst>
      <p:ext uri="{BB962C8B-B14F-4D97-AF65-F5344CB8AC3E}">
        <p14:creationId xmlns:p14="http://schemas.microsoft.com/office/powerpoint/2010/main" val="2845327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43112-FA66-5FC9-70D0-ACF7C2E25D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F00AFB-96D8-F505-1B33-412169A9CC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81DEEC-CD0F-1ED7-743A-F01D723EAE28}"/>
              </a:ext>
            </a:extLst>
          </p:cNvPr>
          <p:cNvSpPr>
            <a:spLocks noGrp="1"/>
          </p:cNvSpPr>
          <p:nvPr>
            <p:ph type="body" idx="1"/>
          </p:nvPr>
        </p:nvSpPr>
        <p:spPr/>
        <p:txBody>
          <a:bodyPr/>
          <a:lstStyle/>
          <a:p>
            <a:r>
              <a:t>By the end of this webinar, delegates should be able to:</a:t>
            </a:r>
          </a:p>
          <a:p>
            <a:endParaRPr/>
          </a:p>
          <a:p>
            <a:r>
              <a:t>1. DEFINE red flag indicators - understand how liquidations, CCJs and negative company history can signal risk, helping you quickly identify which prospects and clients need closer attention.</a:t>
            </a:r>
          </a:p>
          <a:p>
            <a:r>
              <a:t>2. EXPLORE report insights - learn how to interpret report data to build a fuller picture of a company's financial stability and flag potential concerns early.</a:t>
            </a:r>
          </a:p>
          <a:p>
            <a:r>
              <a:t>3. ANALYSE how to save time and focus effort - use risk signals to prioritise your pipeline, avoiding wasted time on high-risk opportunities and directing effort where it's most valuable.</a:t>
            </a:r>
          </a:p>
          <a:p>
            <a:r>
              <a:t>4. EXPLAIN how to support compliance with confidence - apply risk insight to meet Consumer Duty and due diligence requirements, ensuring the advice you give is well-informed and defensible.</a:t>
            </a:r>
          </a:p>
        </p:txBody>
      </p:sp>
      <p:sp>
        <p:nvSpPr>
          <p:cNvPr id="4" name="Slide Number Placeholder 3">
            <a:extLst>
              <a:ext uri="{FF2B5EF4-FFF2-40B4-BE49-F238E27FC236}">
                <a16:creationId xmlns:a16="http://schemas.microsoft.com/office/drawing/2014/main" id="{E85BD7FF-24E8-132F-9A48-18F739FBC466}"/>
              </a:ext>
            </a:extLst>
          </p:cNvPr>
          <p:cNvSpPr>
            <a:spLocks noGrp="1"/>
          </p:cNvSpPr>
          <p:nvPr>
            <p:ph type="sldNum" sz="quarter" idx="5"/>
          </p:nvPr>
        </p:nvSpPr>
        <p:spPr/>
        <p:txBody>
          <a:bodyPr/>
          <a:lstStyle/>
          <a:p>
            <a:fld id="{E34936CD-ED47-0D46-BDB9-E323028AA78C}" type="slidenum">
              <a:rPr lang="en-US" smtClean="0"/>
              <a:t>2</a:t>
            </a:fld>
            <a:endParaRPr lang="en-US"/>
          </a:p>
        </p:txBody>
      </p:sp>
    </p:spTree>
    <p:extLst>
      <p:ext uri="{BB962C8B-B14F-4D97-AF65-F5344CB8AC3E}">
        <p14:creationId xmlns:p14="http://schemas.microsoft.com/office/powerpoint/2010/main" val="239750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OPENING (2-3 mins). Keep this about what the data MEANS, not what we sell.</a:t>
            </a:r>
          </a:p>
          <a:p>
            <a:endParaRPr dirty="0"/>
          </a:p>
          <a:p>
            <a:r>
              <a:rPr dirty="0"/>
              <a:t>Talking points: When you meet a prospect or review a client, what you can see from the outside - the website, the premises, the reputation, even the meeting itself - is often a very polished version of the truth.</a:t>
            </a:r>
          </a:p>
          <a:p>
            <a:r>
              <a:rPr dirty="0"/>
              <a:t>The warning signs tend to be quieter: late payments, court judgments, a director who has been involved in previous failures, accounts filed late or not at all.</a:t>
            </a:r>
          </a:p>
          <a:p>
            <a:r>
              <a:rPr dirty="0"/>
              <a:t>The theme for today: red flags are prompts for better questions, not verdicts.</a:t>
            </a:r>
            <a:endParaRPr lang="en-GB" dirty="0"/>
          </a:p>
          <a:p>
            <a:endParaRPr lang="en-GB" dirty="0"/>
          </a:p>
          <a:p>
            <a:r>
              <a:rPr lang="en-GB" dirty="0"/>
              <a:t>Talk about Claims here – ensure right risk on cover in first place so no issues. Claims being the shop window – If goo at looking after claim that client will stay so not competing on Premiums </a:t>
            </a:r>
            <a:br>
              <a:rPr lang="en-GB" dirty="0"/>
            </a:br>
            <a:r>
              <a:rPr lang="en-GB" dirty="0"/>
              <a:t>BIBA Tour of the regions – Talk about claims – Insurance act 2015 – consumer duty </a:t>
            </a:r>
            <a:r>
              <a:rPr lang="en-GB" dirty="0" err="1"/>
              <a:t>regulatiions</a:t>
            </a:r>
            <a:r>
              <a:rPr lang="en-GB" dirty="0"/>
              <a:t> – Duty of disclosure – If underwriter receives info that is incorrect and would have accepted but higher – can reduce claim or can cancel policy and refund premium – if deliberate can cancel and keep premium. As a broker, creates mistrust with Broker. Consumer duty takes a little pressure off on that – but still important </a:t>
            </a:r>
          </a:p>
          <a:p>
            <a:endParaRPr dirty="0"/>
          </a:p>
        </p:txBody>
      </p:sp>
      <p:sp>
        <p:nvSpPr>
          <p:cNvPr id="4" name="Slide Number Placeholder 3"/>
          <p:cNvSpPr>
            <a:spLocks noGrp="1"/>
          </p:cNvSpPr>
          <p:nvPr>
            <p:ph type="sldNum" sz="quarter" idx="5"/>
          </p:nvPr>
        </p:nvSpPr>
        <p:spPr/>
        <p:txBody>
          <a:bodyPr/>
          <a:lstStyle/>
          <a:p>
            <a:fld id="{E34936CD-ED47-0D46-BDB9-E323028AA78C}" type="slidenum">
              <a:rPr lang="en-US" smtClean="0"/>
              <a:t>3</a:t>
            </a:fld>
            <a:endParaRPr lang="en-US"/>
          </a:p>
        </p:txBody>
      </p:sp>
    </p:spTree>
    <p:extLst>
      <p:ext uri="{BB962C8B-B14F-4D97-AF65-F5344CB8AC3E}">
        <p14:creationId xmlns:p14="http://schemas.microsoft.com/office/powerpoint/2010/main" val="364098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KEY MESSAGE (2 mins): Some of this information is technically public - Companies House, The Gazette, the Registry of Judgments - but it is spread across different places, often delayed, and only meaningful when you join it up and look at it over time.</a:t>
            </a:r>
          </a:p>
          <a:p>
            <a:endParaRPr/>
          </a:p>
          <a:p>
            <a:r>
              <a:t>Behind the scenes there is a much richer picture: how reliably a company pays its suppliers, whether judgments have been registered against it, who its directors are and what happened at their previous companies, and how its behaviour is changing.</a:t>
            </a:r>
          </a:p>
          <a:p>
            <a:endParaRPr/>
          </a:p>
          <a:p>
            <a:r>
              <a:t>Not too salesy: don't mention products here. The point is - this is the data that tells you whether to lean in or ask more questions.</a:t>
            </a:r>
          </a:p>
          <a:p>
            <a:endParaRPr/>
          </a:p>
          <a:p>
            <a:r>
              <a:t>OPTIONAL: Quick poll - 'How do you currently check the financial health of a new prospect?'</a:t>
            </a:r>
          </a:p>
        </p:txBody>
      </p:sp>
      <p:sp>
        <p:nvSpPr>
          <p:cNvPr id="4" name="Slide Number Placeholder 3"/>
          <p:cNvSpPr>
            <a:spLocks noGrp="1"/>
          </p:cNvSpPr>
          <p:nvPr>
            <p:ph type="sldNum" sz="quarter" idx="5"/>
          </p:nvPr>
        </p:nvSpPr>
        <p:spPr/>
        <p:txBody>
          <a:bodyPr/>
          <a:lstStyle/>
          <a:p>
            <a:fld id="{E34936CD-ED47-0D46-BDB9-E323028AA78C}" type="slidenum">
              <a:rPr lang="en-US" smtClean="0"/>
              <a:t>4</a:t>
            </a:fld>
            <a:endParaRPr lang="en-US"/>
          </a:p>
        </p:txBody>
      </p:sp>
    </p:spTree>
    <p:extLst>
      <p:ext uri="{BB962C8B-B14F-4D97-AF65-F5344CB8AC3E}">
        <p14:creationId xmlns:p14="http://schemas.microsoft.com/office/powerpoint/2010/main" val="2657024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OVERVIEW (1 min). Five lenses we will work through - each one tells part of the story, none tells the whole story.</a:t>
            </a:r>
          </a:p>
          <a:p>
            <a:endParaRPr/>
          </a:p>
          <a:p>
            <a:r>
              <a:t>1. Liquidations &amp; insolvency - formal failure or distress</a:t>
            </a:r>
          </a:p>
          <a:p>
            <a:r>
              <a:t>2. County Court Judgments - unpaid debts that have gone to court</a:t>
            </a:r>
          </a:p>
          <a:p>
            <a:r>
              <a:t>3. Adverse director history - the people behind the company</a:t>
            </a:r>
          </a:p>
          <a:p>
            <a:r>
              <a:t>4. Negative company history - patterns of behaviour over time</a:t>
            </a:r>
          </a:p>
          <a:p>
            <a:r>
              <a:t>5. Credit report insights - how it all joins up</a:t>
            </a:r>
          </a:p>
          <a:p>
            <a:endParaRPr/>
          </a:p>
          <a:p>
            <a:r>
              <a:t>Set expectations: we'll cover what each one is, what it can signal, and what questions to ask next. Use your real-life examples from slides 13 and 14 to bring these to life.</a:t>
            </a:r>
          </a:p>
        </p:txBody>
      </p:sp>
      <p:sp>
        <p:nvSpPr>
          <p:cNvPr id="4" name="Slide Number Placeholder 3"/>
          <p:cNvSpPr>
            <a:spLocks noGrp="1"/>
          </p:cNvSpPr>
          <p:nvPr>
            <p:ph type="sldNum" sz="quarter" idx="5"/>
          </p:nvPr>
        </p:nvSpPr>
        <p:spPr/>
        <p:txBody>
          <a:bodyPr/>
          <a:lstStyle/>
          <a:p>
            <a:fld id="{E34936CD-ED47-0D46-BDB9-E323028AA78C}" type="slidenum">
              <a:rPr lang="en-US" smtClean="0"/>
              <a:t>5</a:t>
            </a:fld>
            <a:endParaRPr lang="en-US"/>
          </a:p>
        </p:txBody>
      </p:sp>
    </p:spTree>
    <p:extLst>
      <p:ext uri="{BB962C8B-B14F-4D97-AF65-F5344CB8AC3E}">
        <p14:creationId xmlns:p14="http://schemas.microsoft.com/office/powerpoint/2010/main" val="253677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LIQUIDATIONS (3-4 mins).</a:t>
            </a:r>
          </a:p>
          <a:p>
            <a:endParaRPr/>
          </a:p>
          <a:p>
            <a:r>
              <a:t>Talking points:</a:t>
            </a:r>
          </a:p>
          <a:p>
            <a:r>
              <a:t>- A liquidation is the end of the road, but the signals usually appear earlier: winding-up petitions, administrator appointments, notices in The Gazette.</a:t>
            </a:r>
          </a:p>
          <a:p>
            <a:r>
              <a:t>- Important nuance: not all liquidations are equal. A Members' Voluntary Liquidation is a solvent closure - often retirement or restructuring - so context matters.</a:t>
            </a:r>
          </a:p>
          <a:p>
            <a:r>
              <a:t>- For brokers: a client or prospect in or near insolvency affects premium payment risk, continuity of cover and your own exposure.</a:t>
            </a:r>
          </a:p>
          <a:p>
            <a:r>
              <a:t>- Questions to ask: What type of process? Who is involved? Is the business still trading? Are there connected companies?</a:t>
            </a:r>
          </a:p>
          <a:p>
            <a:endParaRPr/>
          </a:p>
          <a:p>
            <a:r>
              <a:t>[ADD YOUR REAL-LIFE EXAMPLE HERE - e.g. a prospect that looked healthy until a petition was found]</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CCJs (3-4 mins).</a:t>
            </a:r>
          </a:p>
          <a:p>
            <a:endParaRPr/>
          </a:p>
          <a:p>
            <a:r>
              <a:t>Talking points:</a:t>
            </a:r>
          </a:p>
          <a:p>
            <a:r>
              <a:t>- A CCJ means a creditor took the business to court, won, and the business was ordered to pay. It is a direct window into payment behaviour.</a:t>
            </a:r>
          </a:p>
          <a:p>
            <a:r>
              <a:t>- Look beyond 'does it have one?' - consider number, value, how recent, and whether they have been satisfied.</a:t>
            </a:r>
          </a:p>
          <a:p>
            <a:r>
              <a:t>- A CCJ is a symptom: the useful question is what is behind it. A disputed invoice is very different to cash-flow strain.</a:t>
            </a:r>
          </a:p>
          <a:p>
            <a:r>
              <a:t>- Note: CCJs apply in England and Wales; Scotland and Northern Ireland have equivalent systems (decrees and the Registry of Judgments respectively) - worth a mention if you have delegates in those regions.</a:t>
            </a:r>
          </a:p>
          <a:p>
            <a:endParaRPr/>
          </a:p>
          <a:p>
            <a:r>
              <a:t>[ADD YOUR REAL-LIFE EXAMPLE HERE - e.g. a client with a cluster of recent CCJs]</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ADVERSE DIRECTOR HISTORY (3-4 mins).</a:t>
            </a:r>
          </a:p>
          <a:p>
            <a:endParaRPr/>
          </a:p>
          <a:p>
            <a:r>
              <a:t>Talking points:</a:t>
            </a:r>
          </a:p>
          <a:p>
            <a:r>
              <a:t>- Companies fail for lots of reasons, and many directors go on to run successful businesses - so this is about patterns, not stigma.</a:t>
            </a:r>
          </a:p>
          <a:p>
            <a:r>
              <a:t>- A new company with a clean record can look low risk, but the directors may have a history of insolvent companies behind them.</a:t>
            </a:r>
          </a:p>
          <a:p>
            <a:r>
              <a:t>- Phoenix activity: a failed company's assets and trade continue in a new entity. Not always improper, but a prompt for questions.</a:t>
            </a:r>
          </a:p>
          <a:p>
            <a:r>
              <a:t>- Disqualified directors should not be acting in management of a company - worth knowing if someone else appears to be 'in the background'.</a:t>
            </a:r>
          </a:p>
          <a:p>
            <a:endParaRPr/>
          </a:p>
          <a:p>
            <a:r>
              <a:t>[ADD YOUR REAL-LIFE EXAMPLE HERE - e.g. a new company whose directors had previous failures]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NEGATIVE COMPANY HISTORY (3-4 mins).</a:t>
            </a:r>
          </a:p>
          <a:p>
            <a:endParaRPr/>
          </a:p>
          <a:p>
            <a:r>
              <a:t>Talking points:</a:t>
            </a:r>
          </a:p>
          <a:p>
            <a:r>
              <a:t>- This is the 'trend' view. Late filing, strike-off warnings and frequent changes show a business that may be struggling to keep its house in order.</a:t>
            </a:r>
          </a:p>
          <a:p>
            <a:r>
              <a:t>- Charges (secured borrowing) matter because they show who else has a claim on the company's assets.</a:t>
            </a:r>
          </a:p>
          <a:p>
            <a:r>
              <a:t>- Again: single events can be innocent. Several together over a short period is where it gets interesting.</a:t>
            </a:r>
          </a:p>
          <a:p>
            <a:r>
              <a:t>- Link back to the broker's world: administrative slippage often shows up alongside late premium payments or missed renewal information.</a:t>
            </a:r>
          </a:p>
          <a:p>
            <a:endParaRPr/>
          </a:p>
          <a:p>
            <a:r>
              <a:t>[ADD YOUR REAL-LIFE EXAMPLE HERE]</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REPORT INSIGHTS (5 mins).</a:t>
            </a:r>
          </a:p>
          <a:p>
            <a:endParaRPr/>
          </a:p>
          <a:p>
            <a:r>
              <a:t>Talking points:</a:t>
            </a:r>
          </a:p>
          <a:p>
            <a:r>
              <a:t>- This is where the individual flags get joined up. A report gives you a fuller picture of financial stability in one place.</a:t>
            </a:r>
          </a:p>
          <a:p>
            <a:r>
              <a:t>- Walk through the four building blocks: score and limit, payment behaviour, financial health, flags and notices.</a:t>
            </a:r>
          </a:p>
          <a:p>
            <a:r>
              <a:t>- Encourage delegates to read the trend, not the snapshot: a mediocre score that is improving may be a better prospect than a good score that is falling.</a:t>
            </a:r>
          </a:p>
          <a:p>
            <a:r>
              <a:t>- Remind them that the score is a view of risk, not a recommendation - their judgement and knowledge of the client still matter.</a:t>
            </a:r>
          </a:p>
          <a:p>
            <a:endParaRPr/>
          </a:p>
          <a:p>
            <a:r>
              <a:t>[OPTIONAL: Show an anonymised report screenshot here and walk through where each flag appears.]</a:t>
            </a:r>
          </a:p>
        </p:txBody>
      </p:sp>
      <p:sp>
        <p:nvSpPr>
          <p:cNvPr id="4" name="Slide Number Placeholder 3"/>
          <p:cNvSpPr>
            <a:spLocks noGrp="1"/>
          </p:cNvSpPr>
          <p:nvPr>
            <p:ph type="sldNum" sz="quarter" idx="5"/>
          </p:nvPr>
        </p:nvSpPr>
        <p:spPr/>
        <p:txBody>
          <a:bodyPr/>
          <a:lstStyle/>
          <a:p>
            <a:fld id="{E34936CD-ED47-0D46-BDB9-E323028AA78C}" type="slidenum">
              <a:rPr lang="en-US" smtClean="0"/>
              <a:t>10</a:t>
            </a:fld>
            <a:endParaRPr lang="en-US"/>
          </a:p>
        </p:txBody>
      </p:sp>
    </p:spTree>
    <p:extLst>
      <p:ext uri="{BB962C8B-B14F-4D97-AF65-F5344CB8AC3E}">
        <p14:creationId xmlns:p14="http://schemas.microsoft.com/office/powerpoint/2010/main" val="3538570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PATTERN VS SINGLE FLAG (3 mins).</a:t>
            </a:r>
          </a:p>
          <a:p>
            <a:endParaRPr/>
          </a:p>
          <a:p>
            <a:r>
              <a:t>Talking points:</a:t>
            </a:r>
          </a:p>
          <a:p>
            <a:r>
              <a:t>- This is the practical bit: how do you turn flags into action?</a:t>
            </a:r>
          </a:p>
          <a:p>
            <a:r>
              <a:t>- Green: nothing of concern - business as usual.</a:t>
            </a:r>
          </a:p>
          <a:p>
            <a:r>
              <a:t>- Amber: one or two flags, or a trend moving the wrong way. Don't walk away - ask better questions: what happened, when, and what has changed since?</a:t>
            </a:r>
          </a:p>
          <a:p>
            <a:r>
              <a:t>- Red: multiple or recent flags together. Escalate internally, think about how you structure cover and payment terms, and document your reasoning.</a:t>
            </a:r>
          </a:p>
          <a:p>
            <a:r>
              <a:t>- The point: the goal is not to say 'no' to risk, it is to make sure you are going in with your eyes open.</a:t>
            </a:r>
          </a:p>
          <a:p>
            <a:endParaRPr/>
          </a:p>
          <a:p>
            <a:r>
              <a:t>[ADD YOUR OWN EXAMPLE: one amber case that turned out fine and one that did not]</a:t>
            </a:r>
          </a:p>
        </p:txBody>
      </p:sp>
      <p:sp>
        <p:nvSpPr>
          <p:cNvPr id="4" name="Slide Number Placeholder 3"/>
          <p:cNvSpPr>
            <a:spLocks noGrp="1"/>
          </p:cNvSpPr>
          <p:nvPr>
            <p:ph type="sldNum" sz="quarter" idx="5"/>
          </p:nvPr>
        </p:nvSpPr>
        <p:spPr/>
        <p:txBody>
          <a:bodyPr/>
          <a:lstStyle/>
          <a:p>
            <a:fld id="{E34936CD-ED47-0D46-BDB9-E323028AA78C}" type="slidenum">
              <a:rPr lang="en-US" smtClean="0"/>
              <a:t>11</a:t>
            </a:fld>
            <a:endParaRPr lang="en-US"/>
          </a:p>
        </p:txBody>
      </p:sp>
    </p:spTree>
    <p:extLst>
      <p:ext uri="{BB962C8B-B14F-4D97-AF65-F5344CB8AC3E}">
        <p14:creationId xmlns:p14="http://schemas.microsoft.com/office/powerpoint/2010/main" val="3199834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COMPLIANCE (3-4 mins).</a:t>
            </a:r>
          </a:p>
          <a:p>
            <a:endParaRPr dirty="0"/>
          </a:p>
          <a:p>
            <a:r>
              <a:rPr dirty="0"/>
              <a:t>Talking points:</a:t>
            </a:r>
          </a:p>
          <a:p>
            <a:r>
              <a:rPr dirty="0"/>
              <a:t>- Good outcomes start with understanding the customer. Risk insight helps you demonstrate that you looked at the whole picture, not just the headline.</a:t>
            </a:r>
          </a:p>
          <a:p>
            <a:r>
              <a:rPr dirty="0"/>
              <a:t>- Due diligence is about being able to show a consistent, repeatable process - not about checking everything on everyone.</a:t>
            </a:r>
          </a:p>
          <a:p>
            <a:r>
              <a:rPr dirty="0"/>
              <a:t>- An audit trail protects you: if advice is ever questioned, you can show what you knew at the time and how you responded.</a:t>
            </a:r>
          </a:p>
          <a:p>
            <a:endParaRPr dirty="0"/>
          </a:p>
          <a:p>
            <a:r>
              <a:rPr dirty="0"/>
              <a:t>IMPORTANT - CHECK BEFORE PRESENTING: Consumer Duty applies to retail customers, so how much applies to your delegates depends on their client mix (commercial vs retail/SME). Worth confirming the wording with your compliance team or BIBA so you are describing the scope accurately.</a:t>
            </a:r>
            <a:endParaRPr lang="en-GB" dirty="0"/>
          </a:p>
          <a:p>
            <a:endParaRPr lang="en-GB" dirty="0"/>
          </a:p>
          <a:p>
            <a:r>
              <a:rPr lang="en-GB" dirty="0"/>
              <a:t>FCA – requires you to deliver positive outcomes that protect clients from financial harm.</a:t>
            </a:r>
          </a:p>
          <a:p>
            <a:r>
              <a:rPr lang="en-GB" dirty="0"/>
              <a:t>Duty of Disclosure – Insurance act 2015! Before that major one 1906 - </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DEFINE THE TERM (2 mins).</a:t>
            </a:r>
          </a:p>
          <a:p>
            <a:endParaRPr/>
          </a:p>
          <a:p>
            <a:r>
              <a:t>Talking points:</a:t>
            </a:r>
          </a:p>
          <a:p>
            <a:r>
              <a:t>- E&amp;O is rarely dramatic. It is usually an ordinary slip - a sum insured that was never challenged, a disclosure duty that wasn't explained, a renewal that was missed.</a:t>
            </a:r>
          </a:p>
          <a:p>
            <a:r>
              <a:t>- The impact is usually only discovered when the customer makes a claim, which is exactly when it matters most.</a:t>
            </a:r>
          </a:p>
          <a:p>
            <a:r>
              <a:t>- Why now: client expectations are higher, regulation (especially Consumer Duty) asks firms to evidence good outcomes, and when claims are refused or reduced, customers increasingly look to their broker.</a:t>
            </a:r>
          </a:p>
        </p:txBody>
      </p:sp>
      <p:sp>
        <p:nvSpPr>
          <p:cNvPr id="4" name="Slide Number Placeholder 3"/>
          <p:cNvSpPr>
            <a:spLocks noGrp="1"/>
          </p:cNvSpPr>
          <p:nvPr>
            <p:ph type="sldNum" sz="quarter" idx="5"/>
          </p:nvPr>
        </p:nvSpPr>
        <p:spPr/>
        <p:txBody>
          <a:bodyPr/>
          <a:lstStyle/>
          <a:p>
            <a:fld id="{E34936CD-ED47-0D46-BDB9-E323028AA78C}" type="slidenum">
              <a:rPr lang="en-US" smtClean="0"/>
              <a:t>13</a:t>
            </a:fld>
            <a:endParaRPr lang="en-US"/>
          </a:p>
        </p:txBody>
      </p:sp>
    </p:spTree>
    <p:extLst>
      <p:ext uri="{BB962C8B-B14F-4D97-AF65-F5344CB8AC3E}">
        <p14:creationId xmlns:p14="http://schemas.microsoft.com/office/powerpoint/2010/main" val="364098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OVERVIEW (1 min). Three audiences, one chain: the customer buys through the broker, the broker places with the insurer, and an error at any point can end up as a cost for all three.</a:t>
            </a:r>
          </a:p>
          <a:p>
            <a:endParaRPr/>
          </a:p>
          <a:p>
            <a:r>
              <a:t>We will take each in turn.</a:t>
            </a:r>
          </a:p>
        </p:txBody>
      </p:sp>
      <p:sp>
        <p:nvSpPr>
          <p:cNvPr id="4" name="Slide Number Placeholder 3"/>
          <p:cNvSpPr>
            <a:spLocks noGrp="1"/>
          </p:cNvSpPr>
          <p:nvPr>
            <p:ph type="sldNum" sz="quarter" idx="5"/>
          </p:nvPr>
        </p:nvSpPr>
        <p:spPr/>
        <p:txBody>
          <a:bodyPr/>
          <a:lstStyle/>
          <a:p>
            <a:fld id="{E34936CD-ED47-0D46-BDB9-E323028AA78C}" type="slidenum">
              <a:rPr lang="en-US" smtClean="0"/>
              <a:t>14</a:t>
            </a:fld>
            <a:endParaRPr lang="en-US"/>
          </a:p>
        </p:txBody>
      </p:sp>
    </p:spTree>
    <p:extLst>
      <p:ext uri="{BB962C8B-B14F-4D97-AF65-F5344CB8AC3E}">
        <p14:creationId xmlns:p14="http://schemas.microsoft.com/office/powerpoint/2010/main" val="3199834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lgn="l"/>
            <a:r>
              <a:rPr sz="3600" dirty="0">
                <a:latin typeface="+mn-lt"/>
              </a:rPr>
              <a:t>BROKERS (2-3 mins).</a:t>
            </a:r>
          </a:p>
          <a:p>
            <a:pPr algn="l"/>
            <a:endParaRPr sz="3600" dirty="0">
              <a:latin typeface="+mn-lt"/>
            </a:endParaRPr>
          </a:p>
          <a:p>
            <a:pPr algn="l"/>
            <a:r>
              <a:rPr sz="3600" dirty="0">
                <a:latin typeface="+mn-lt"/>
              </a:rPr>
              <a:t>Talking points:</a:t>
            </a:r>
          </a:p>
          <a:p>
            <a:pPr algn="l"/>
            <a:r>
              <a:rPr sz="3600" dirty="0">
                <a:latin typeface="+mn-lt"/>
              </a:rPr>
              <a:t>- Industry commentary has long noted that when insurers refuse or reduce claims, customers look to their broker.</a:t>
            </a:r>
          </a:p>
          <a:p>
            <a:pPr algn="l"/>
            <a:r>
              <a:rPr sz="3600" dirty="0">
                <a:latin typeface="+mn-lt"/>
              </a:rPr>
              <a:t>- Broker PI premiums rose and some insurers cut capacity or left the market after a period of heavy claims; market commentary since suggests conditions have eased and capacity has returned - but insurers still care about controls and claims handling.</a:t>
            </a:r>
          </a:p>
          <a:p>
            <a:pPr algn="l"/>
            <a:r>
              <a:rPr sz="3600" dirty="0">
                <a:latin typeface="+mn-lt"/>
              </a:rPr>
              <a:t>- Law firm commentary ahead of Consumer Duty anticipated broker claims following the familiar pattern of failure to take reasonable care and skill, framed by whether a good outcome was achieved.</a:t>
            </a:r>
          </a:p>
          <a:p>
            <a:pPr algn="l"/>
            <a:r>
              <a:rPr sz="3600" dirty="0">
                <a:latin typeface="+mn-lt"/>
              </a:rPr>
              <a:t>- Practitioners also note that broker PI claims can be hard to defend where staff training and record-keeping are weak.</a:t>
            </a:r>
          </a:p>
          <a:p>
            <a:pPr algn="l"/>
            <a:endParaRPr sz="3600" dirty="0">
              <a:latin typeface="+mn-lt"/>
            </a:endParaRPr>
          </a:p>
          <a:p>
            <a:pPr algn="l"/>
            <a:r>
              <a:rPr sz="3600" dirty="0">
                <a:latin typeface="+mn-lt"/>
              </a:rPr>
              <a:t>SOURCES USED FOR THIS DRAFT: Lockton (broker PI trends and market commentary); Kennedys Professional Liability Report 2023; Insurance Times coverage of broker PI. Please check for the latest market position before presenting.</a:t>
            </a:r>
          </a:p>
          <a:p>
            <a:pPr algn="l"/>
            <a:endParaRPr lang="en-GB" sz="3600" dirty="0">
              <a:latin typeface="+mn-lt"/>
            </a:endParaRPr>
          </a:p>
          <a:p>
            <a:pPr algn="l"/>
            <a:endParaRPr sz="3600" dirty="0">
              <a:latin typeface="+mn-lt"/>
            </a:endParaRPr>
          </a:p>
          <a:p>
            <a:pPr algn="l"/>
            <a:r>
              <a:rPr sz="3600" dirty="0">
                <a:latin typeface="+mn-lt"/>
              </a:rPr>
              <a:t>[ADD YOUR OWN EXAMPLE if you have one.]</a:t>
            </a:r>
            <a:endParaRPr lang="en-GB" sz="3600" dirty="0">
              <a:latin typeface="+mn-lt"/>
            </a:endParaRPr>
          </a:p>
          <a:p>
            <a:pPr algn="l"/>
            <a:endParaRPr lang="en-GB" sz="3600" dirty="0">
              <a:latin typeface="+mn-lt"/>
            </a:endParaRPr>
          </a:p>
          <a:p>
            <a:pPr algn="l"/>
            <a:r>
              <a:rPr lang="en-GB" sz="3600" dirty="0">
                <a:latin typeface="+mn-lt"/>
              </a:rPr>
              <a:t>Talk track – Record BIBA and FCA doing a lot together – </a:t>
            </a:r>
            <a:r>
              <a:rPr lang="en-GB" sz="3600" dirty="0" err="1">
                <a:latin typeface="+mn-lt"/>
              </a:rPr>
              <a:t>ifAll</a:t>
            </a:r>
            <a:r>
              <a:rPr lang="en-GB" sz="3600" dirty="0">
                <a:latin typeface="+mn-lt"/>
              </a:rPr>
              <a:t> what it’s like if not on meeting notes not discussed, </a:t>
            </a:r>
            <a:r>
              <a:rPr lang="en-GB" sz="3600" dirty="0" err="1">
                <a:latin typeface="+mn-lt"/>
              </a:rPr>
              <a:t>tif</a:t>
            </a:r>
            <a:r>
              <a:rPr lang="en-GB" sz="3600" dirty="0">
                <a:latin typeface="+mn-lt"/>
              </a:rPr>
              <a:t> get audited by FCA this is most important. Look can just download and upload but </a:t>
            </a:r>
            <a:r>
              <a:rPr lang="en-GB" sz="3600" dirty="0" err="1">
                <a:latin typeface="+mn-lt"/>
              </a:rPr>
              <a:t>doesn</a:t>
            </a:r>
            <a:r>
              <a:rPr lang="en-GB" sz="3600" dirty="0">
                <a:latin typeface="+mn-lt"/>
              </a:rPr>
              <a:t>;’t show what you’ve done and flagged which parts important – so show you have actioned it! </a:t>
            </a:r>
            <a:endParaRPr sz="3600" dirty="0">
              <a:latin typeface="+mn-lt"/>
            </a:endParaRP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INSURERS (2-3 mins).</a:t>
            </a:r>
          </a:p>
          <a:p>
            <a:endParaRPr dirty="0"/>
          </a:p>
          <a:p>
            <a:r>
              <a:rPr dirty="0"/>
              <a:t>Talking points:</a:t>
            </a:r>
          </a:p>
          <a:p>
            <a:r>
              <a:rPr dirty="0"/>
              <a:t>- Underwriting and pricing are only as good as the data coming in. Mistakes at the point of sale come back as claims disputes and complaints.</a:t>
            </a:r>
          </a:p>
          <a:p>
            <a:r>
              <a:rPr dirty="0"/>
              <a:t>- Consumer Duty applies across the distribution chain, so insurers and brokers share an interest in good outcomes.</a:t>
            </a:r>
          </a:p>
          <a:p>
            <a:r>
              <a:rPr dirty="0"/>
              <a:t>- Regulators have also been focused on insurers' claims inflation and reserving - another reason accurate information at the start matters.</a:t>
            </a:r>
          </a:p>
          <a:p>
            <a:r>
              <a:rPr dirty="0"/>
              <a:t>- The FCA has reportedly consolidated its sector expectations into a single Insurance Regulatory Priorities report in 2026 - worth checking the current wording before you cite it.</a:t>
            </a:r>
          </a:p>
          <a:p>
            <a:endParaRPr dirty="0"/>
          </a:p>
          <a:p>
            <a:r>
              <a:rPr dirty="0"/>
              <a:t>This slide is more inference than statistic - adjust to your own view of the market.</a:t>
            </a:r>
            <a:endParaRPr lang="en-GB" dirty="0"/>
          </a:p>
          <a:p>
            <a:endParaRPr lang="en-GB" dirty="0"/>
          </a:p>
          <a:p>
            <a:r>
              <a:rPr lang="en-GB" dirty="0"/>
              <a:t>Talk track – Claims is your shop window! Moment in time insurance matters, premium is key </a:t>
            </a:r>
            <a:r>
              <a:rPr lang="en-GB" dirty="0" err="1"/>
              <a:t>consideratoration</a:t>
            </a:r>
            <a:r>
              <a:rPr lang="en-GB" dirty="0"/>
              <a:t> but businesses are more interested in those that ca provide positive sights and give </a:t>
            </a:r>
            <a:r>
              <a:rPr lang="en-GB" dirty="0" err="1"/>
              <a:t>th</a:t>
            </a:r>
            <a:r>
              <a:rPr lang="en-GB" dirty="0"/>
              <a:t> – Aggregators are a issue – AI problem – actually advantage as can compare policies better but compare focus on premium. Business directors care about claims and where can demo value – if set up incorrectly that’s where it falls apart. </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CUSTOMERS (2-3 mins).</a:t>
            </a:r>
          </a:p>
          <a:p>
            <a:endParaRPr dirty="0"/>
          </a:p>
          <a:p>
            <a:r>
              <a:rPr dirty="0"/>
              <a:t>Talking points:</a:t>
            </a:r>
          </a:p>
          <a:p>
            <a:r>
              <a:rPr dirty="0"/>
              <a:t>- The customer carries the loss. Often they don't know there is a gap until they claim.</a:t>
            </a:r>
          </a:p>
          <a:p>
            <a:r>
              <a:rPr dirty="0"/>
              <a:t>- Soft-market conditions in buildings insurance have continued into 2026, which makes it tempting to keep renewals simple - but lower premiums don't lower rebuild costs.</a:t>
            </a:r>
          </a:p>
          <a:p>
            <a:r>
              <a:rPr dirty="0"/>
              <a:t>- The stat on this slide comes from the 2026 Aviva Broker Barometer, as cited by </a:t>
            </a:r>
            <a:r>
              <a:rPr dirty="0" err="1"/>
              <a:t>Cardinus</a:t>
            </a:r>
            <a:r>
              <a:rPr dirty="0"/>
              <a:t>. Please check the original report to confirm the exact context (I read it as relating to discrepancies such as underinsurance) before presenting.</a:t>
            </a:r>
          </a:p>
          <a:p>
            <a:endParaRPr dirty="0"/>
          </a:p>
          <a:p>
            <a:r>
              <a:rPr dirty="0"/>
              <a:t>[ADD YOUR OWN EXAMPLE: a customer who found out at claim stage.]</a:t>
            </a:r>
            <a:endParaRPr lang="en-GB" dirty="0"/>
          </a:p>
          <a:p>
            <a:endParaRPr lang="en-GB" dirty="0"/>
          </a:p>
          <a:p>
            <a:r>
              <a:rPr lang="en-GB" dirty="0"/>
              <a:t>Operational talk track – business interruption cover – BIC – Lost profit wand increased cost of working whilst the business can’t operate because of a insurable incident. </a:t>
            </a:r>
            <a:r>
              <a:rPr lang="en-GB" dirty="0" err="1"/>
              <a:t>E.g</a:t>
            </a:r>
            <a:r>
              <a:rPr lang="en-GB" dirty="0"/>
              <a:t> warehouse burns to ground and can’t manufacture – so could get new premise or cover that gap. Understanding finances at that point is key. Jaguar Land rover – cyber attack that shut them down for two weeks – May not just come from own business but understand whole supply chain can make you stand out. </a:t>
            </a:r>
            <a:r>
              <a:rPr lang="en-GB" dirty="0" err="1"/>
              <a:t>E.g</a:t>
            </a:r>
            <a:r>
              <a:rPr lang="en-GB" dirty="0"/>
              <a:t> supplier has issues or your customer is no longer purchasing because of </a:t>
            </a:r>
            <a:r>
              <a:rPr lang="en-GB" dirty="0" err="1"/>
              <a:t>theres</a:t>
            </a:r>
            <a:r>
              <a:rPr lang="en-GB" dirty="0"/>
              <a:t> – that business disruption can cover that. Actually CFC Have got an extension to their cyber policy – so for example JLR all these small business that only support JLR lost prevalent customer – can get this extension to cyber cover – that will cover if happens at customers/ suppliers – if want to know more BIBA have a scheme right now to cover this. – check how much cost UK economy! Key here JLR survived but if that were to happen to SME business</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PREVENTION (2 mins).</a:t>
            </a:r>
          </a:p>
          <a:p>
            <a:endParaRPr/>
          </a:p>
          <a:p>
            <a:r>
              <a:t>Talking points:</a:t>
            </a:r>
          </a:p>
          <a:p>
            <a:r>
              <a:t>- Most E&amp;O is preventable with good data, clear conversations and good records.</a:t>
            </a:r>
          </a:p>
          <a:p>
            <a:r>
              <a:t>- This links straight back to the red flags session: verified company information and risk signals help you ask better questions early.</a:t>
            </a:r>
          </a:p>
          <a:p>
            <a:r>
              <a:t>- Insurers tend to look more favourably on brokers who can show proactive claims-management and risk controls (Lockton commentary).</a:t>
            </a:r>
          </a:p>
          <a:p>
            <a:r>
              <a:t>- Close with the message: the aim is not to eliminate every error, but to make them rarer, spot them sooner and be able to show how you responded.</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SAVING TIME (3-4 mins).</a:t>
            </a:r>
          </a:p>
          <a:p>
            <a:endParaRPr dirty="0"/>
          </a:p>
          <a:p>
            <a:r>
              <a:rPr dirty="0"/>
              <a:t>Talking points:</a:t>
            </a:r>
          </a:p>
          <a:p>
            <a:r>
              <a:rPr dirty="0"/>
              <a:t>- Every broker has a limited number of hours. Time spent chasing a prospect that cannot pay, or that may not exist in six months, is time taken from the ones that can.</a:t>
            </a:r>
          </a:p>
          <a:p>
            <a:r>
              <a:rPr dirty="0"/>
              <a:t>- Screen early: a five-minute check before the first meeting can save a week of wasted effort.</a:t>
            </a:r>
          </a:p>
          <a:p>
            <a:r>
              <a:rPr dirty="0"/>
              <a:t>- </a:t>
            </a:r>
            <a:r>
              <a:rPr dirty="0" err="1"/>
              <a:t>Prioritise</a:t>
            </a:r>
            <a:r>
              <a:rPr dirty="0"/>
              <a:t>: not every high-risk company is a 'no' - but it may need different terms, payment structure or additional information.</a:t>
            </a:r>
          </a:p>
          <a:p>
            <a:r>
              <a:rPr dirty="0"/>
              <a:t>- Monitor: risk is not a one-off check. Changes in a client's profile are often the earliest sign you need to talk to them.</a:t>
            </a:r>
          </a:p>
          <a:p>
            <a:endParaRPr dirty="0"/>
          </a:p>
          <a:p>
            <a:r>
              <a:rPr dirty="0"/>
              <a:t>[ADD YOUR REAL-LIFE EXAMPLE: e.g. a pipeline review where flags changed the priority list]</a:t>
            </a:r>
            <a:endParaRPr lang="en-GB" dirty="0"/>
          </a:p>
          <a:p>
            <a:endParaRPr lang="en-GB" dirty="0"/>
          </a:p>
          <a:p>
            <a:r>
              <a:rPr lang="en-GB" dirty="0" err="1"/>
              <a:t>Moniotr</a:t>
            </a:r>
            <a:r>
              <a:rPr lang="en-GB" dirty="0"/>
              <a:t> – Talk track – if something changes and proactive – </a:t>
            </a:r>
            <a:r>
              <a:rPr lang="en-GB" dirty="0" err="1"/>
              <a:t>tmaking</a:t>
            </a:r>
            <a:r>
              <a:rPr lang="en-GB" dirty="0"/>
              <a:t> changes midterm – saves your renewal from attack</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REAL-LIFE EXAMPLE (3-4 mins).</a:t>
            </a:r>
          </a:p>
          <a:p>
            <a:endParaRPr dirty="0"/>
          </a:p>
          <a:p>
            <a:r>
              <a:rPr dirty="0"/>
              <a:t>Source: a 2024 broker customer story. The company and directors are </a:t>
            </a:r>
            <a:r>
              <a:rPr dirty="0" err="1"/>
              <a:t>anonymised</a:t>
            </a:r>
            <a:r>
              <a:rPr dirty="0"/>
              <a:t> on the slides - check you have permission before naming them or the broker.</a:t>
            </a:r>
          </a:p>
          <a:p>
            <a:endParaRPr dirty="0"/>
          </a:p>
          <a:p>
            <a:r>
              <a:rPr dirty="0"/>
              <a:t>Talking points:</a:t>
            </a:r>
          </a:p>
          <a:p>
            <a:r>
              <a:rPr dirty="0"/>
              <a:t>- The broker did what many firms do: ran a standard credit report as part of its audit process and attached it to the electronic file.</a:t>
            </a:r>
          </a:p>
          <a:p>
            <a:r>
              <a:rPr dirty="0"/>
              <a:t>- That report did not reference any adverse directorships for the directors. As a result, the history was not disclosed to the insurer.</a:t>
            </a:r>
          </a:p>
          <a:p>
            <a:r>
              <a:rPr dirty="0"/>
              <a:t>- When the client came to claim, the insurer cancelled the policy because of the non-disclosure.</a:t>
            </a:r>
          </a:p>
          <a:p>
            <a:r>
              <a:rPr dirty="0"/>
              <a:t>- When the same company was later run through screening, the information was 'unmissable': it raised flags in the platform and was set out clearly on the report.</a:t>
            </a:r>
          </a:p>
          <a:p>
            <a:endParaRPr dirty="0"/>
          </a:p>
          <a:p>
            <a:r>
              <a:rPr dirty="0"/>
              <a:t>Pause point: ask delegates 'If this was your client, what would you have known - and when?’</a:t>
            </a:r>
            <a:endParaRPr lang="en-GB" dirty="0"/>
          </a:p>
          <a:p>
            <a:endParaRPr lang="en-GB" dirty="0"/>
          </a:p>
          <a:p>
            <a:r>
              <a:rPr lang="en-GB" dirty="0"/>
              <a:t>Court Case related to insurance act – RSA insured factory – Claude – no adverse directory history – got away not paying – appealed – customer couldn’t afford to rebuild</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WHAT THE REPORT SHOWS (3 mins).</a:t>
            </a:r>
          </a:p>
          <a:p>
            <a:endParaRPr/>
          </a:p>
          <a:p>
            <a:r>
              <a:t>Source: screening report generated 13 October 2026. Company and directors anonymised on the slide.</a:t>
            </a:r>
          </a:p>
          <a:p>
            <a:endParaRPr/>
          </a:p>
          <a:p>
            <a:r>
              <a:t>Facts from the report:</a:t>
            </a:r>
          </a:p>
          <a:p>
            <a:r>
              <a:t>- Both directors were appointed to the company on 9 June 2020 (55% and 23% shareholders respectively).</a:t>
            </a:r>
          </a:p>
          <a:p>
            <a:r>
              <a:t>- Both were also directors of two other companies (Parish Huddersfield Ltd and Parish Bars Ltd), which each entered Creditors' Voluntary Liquidation on 6 June 2023.</a:t>
            </a:r>
          </a:p>
          <a:p>
            <a:r>
              <a:t>- The company itself now shows legal notices dated 3 September 2026: meetings of creditors, resolutions to wind up and voluntary appointments of liquidators. The latest event against the company is Creditors' Voluntary Liquidation.</a:t>
            </a:r>
          </a:p>
          <a:p>
            <a:r>
              <a:t>- The report shows 10 open flags (25 rules run), including adverse events relating to other directorships (one for each director), adverse legal information in the last 120 months, and a Delphi band of 'serious adverse information'.</a:t>
            </a:r>
          </a:p>
          <a:p>
            <a:r>
              <a:t>- Latest filed accounts (31 December 2024): working capital of (93K GBP), down 32.46% on the previous year, and negative shareholders' funds of (86K GBP). No judgments and no outstanding charges are recorded.</a:t>
            </a:r>
          </a:p>
          <a:p>
            <a:endParaRPr/>
          </a:p>
          <a:p>
            <a:r>
              <a:t>Talking points: the earlier failures were already history when the 2024 claim story played out - and the company has since followed the same path. The flags were early; the impact came later.</a:t>
            </a:r>
          </a:p>
          <a:p>
            <a:endParaRPr/>
          </a:p>
          <a:p>
            <a:r>
              <a:t>NOTE: the report header says 'Unfinished' and shows 94 adverse media listings. These are 'potential' name matches to unrelated entities (e.g. foundations, sports clubs), which is a useful reminder that flags are prompts for judgement, not verdicts - but you may prefer not to show that page.</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FRAMING (2 mins).</a:t>
            </a:r>
          </a:p>
          <a:p>
            <a:endParaRPr/>
          </a:p>
          <a:p>
            <a:r>
              <a:t>Talking points:</a:t>
            </a:r>
          </a:p>
          <a:p>
            <a:r>
              <a:t>- In the earlier section we looked at what happens when a flag is missed. This section flips it: what happens when it is caught?</a:t>
            </a:r>
          </a:p>
          <a:p>
            <a:r>
              <a:t>- The same information that could become an E&amp;O problem becomes a differentiator when you find it first and handle it well.</a:t>
            </a:r>
          </a:p>
          <a:p>
            <a:r>
              <a:t>- Two examples: one new-business win from a prospect who was happy with their incumbent, and one existing client where early awareness led to a higher premium and a stronger relationship.</a:t>
            </a:r>
          </a:p>
        </p:txBody>
      </p:sp>
      <p:sp>
        <p:nvSpPr>
          <p:cNvPr id="4" name="Slide Number Placeholder 3"/>
          <p:cNvSpPr>
            <a:spLocks noGrp="1"/>
          </p:cNvSpPr>
          <p:nvPr>
            <p:ph type="sldNum" sz="quarter" idx="5"/>
          </p:nvPr>
        </p:nvSpPr>
        <p:spPr/>
        <p:txBody>
          <a:bodyPr/>
          <a:lstStyle/>
          <a:p>
            <a:fld id="{E34936CD-ED47-0D46-BDB9-E323028AA78C}" type="slidenum">
              <a:rPr lang="en-US" smtClean="0"/>
              <a:t>24</a:t>
            </a:fld>
            <a:endParaRPr lang="en-US"/>
          </a:p>
        </p:txBody>
      </p:sp>
    </p:spTree>
    <p:extLst>
      <p:ext uri="{BB962C8B-B14F-4D97-AF65-F5344CB8AC3E}">
        <p14:creationId xmlns:p14="http://schemas.microsoft.com/office/powerpoint/2010/main" val="364098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DD67D-B26B-ABF8-C286-6FAD40FEE2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873AEE-A4F6-DFE6-EAA7-DA016B52A7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B77687-0C7B-6026-64D3-2AA649A76C5F}"/>
              </a:ext>
            </a:extLst>
          </p:cNvPr>
          <p:cNvSpPr>
            <a:spLocks noGrp="1"/>
          </p:cNvSpPr>
          <p:nvPr>
            <p:ph type="body" idx="1"/>
          </p:nvPr>
        </p:nvSpPr>
        <p:spPr/>
        <p:txBody>
          <a:bodyPr/>
          <a:lstStyle/>
          <a:p>
            <a:r>
              <a:t>FRAMING (2 mins).</a:t>
            </a:r>
          </a:p>
          <a:p>
            <a:endParaRPr/>
          </a:p>
          <a:p>
            <a:r>
              <a:t>Talking points:</a:t>
            </a:r>
          </a:p>
          <a:p>
            <a:r>
              <a:t>- In the earlier section we looked at what happens when a flag is missed. This section flips it: what happens when it is caught?</a:t>
            </a:r>
          </a:p>
          <a:p>
            <a:r>
              <a:t>- The same information that could become an E&amp;O problem becomes a differentiator when you find it first and handle it well.</a:t>
            </a:r>
          </a:p>
          <a:p>
            <a:r>
              <a:t>- Two examples: one new-business win from a prospect who was happy with their incumbent, and one existing client where early awareness led to a higher premium and a stronger relationship.</a:t>
            </a:r>
          </a:p>
        </p:txBody>
      </p:sp>
      <p:sp>
        <p:nvSpPr>
          <p:cNvPr id="4" name="Slide Number Placeholder 3">
            <a:extLst>
              <a:ext uri="{FF2B5EF4-FFF2-40B4-BE49-F238E27FC236}">
                <a16:creationId xmlns:a16="http://schemas.microsoft.com/office/drawing/2014/main" id="{438FD3C3-02B0-32AE-007B-7A617EFB8558}"/>
              </a:ext>
            </a:extLst>
          </p:cNvPr>
          <p:cNvSpPr>
            <a:spLocks noGrp="1"/>
          </p:cNvSpPr>
          <p:nvPr>
            <p:ph type="sldNum" sz="quarter" idx="5"/>
          </p:nvPr>
        </p:nvSpPr>
        <p:spPr/>
        <p:txBody>
          <a:bodyPr/>
          <a:lstStyle/>
          <a:p>
            <a:fld id="{E34936CD-ED47-0D46-BDB9-E323028AA78C}" type="slidenum">
              <a:rPr lang="en-US" smtClean="0"/>
              <a:t>25</a:t>
            </a:fld>
            <a:endParaRPr lang="en-US"/>
          </a:p>
        </p:txBody>
      </p:sp>
    </p:spTree>
    <p:extLst>
      <p:ext uri="{BB962C8B-B14F-4D97-AF65-F5344CB8AC3E}">
        <p14:creationId xmlns:p14="http://schemas.microsoft.com/office/powerpoint/2010/main" val="37970036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WHAT MONITORING SHOWED (2 mins).</a:t>
            </a:r>
          </a:p>
          <a:p>
            <a:endParaRPr/>
          </a:p>
          <a:p>
            <a:r>
              <a:t>Talking points:</a:t>
            </a:r>
          </a:p>
          <a:p>
            <a:r>
              <a:t>- The gap here was not an error by the broker - it was reliance on the client to self-report. That is a very common process gap.</a:t>
            </a:r>
          </a:p>
          <a:p>
            <a:r>
              <a:t>- Speed mattered. Being the first to know meant the broker could approach the client before anyone else did, and before the underwriter heard about it second-hand.</a:t>
            </a:r>
          </a:p>
          <a:p>
            <a:r>
              <a:t>- Context mattered too: understanding the full picture turned a worrying headline into an informed underwriting conversation.</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EXAMPLE 1 (3 mins).</a:t>
            </a:r>
          </a:p>
          <a:p>
            <a:endParaRPr/>
          </a:p>
          <a:p>
            <a:r>
              <a:t>Source: customer story, 'Undisclosed CCJ Detection Wins £16k Switcher Through Risk Exposure'. Prospect and director anonymised.</a:t>
            </a:r>
          </a:p>
          <a:p>
            <a:endParaRPr/>
          </a:p>
          <a:p>
            <a:r>
              <a:t>Talking points:</a:t>
            </a:r>
          </a:p>
          <a:p>
            <a:r>
              <a:t>- The challenge every new-business executive knows: prospects already have insurance and see no reason to switch.</a:t>
            </a:r>
          </a:p>
          <a:p>
            <a:r>
              <a:t>- The prospect was comfortable with their insurer and unaware of any issue.</a:t>
            </a:r>
          </a:p>
          <a:p>
            <a:r>
              <a:t>- A screening revealed CCJs linked to one of the directors that had not been declared to the existing insurer. The executive shared the finding and explained the potential consequences.</a:t>
            </a:r>
          </a:p>
          <a:p>
            <a:r>
              <a:t>- The result: the prospect switched and the broker secured a £16k premium.</a:t>
            </a:r>
          </a:p>
          <a:p>
            <a:endParaRPr/>
          </a:p>
          <a:p>
            <a:r>
              <a:t>Optional quote from the executive (add name/photo only if permitted): 'Screenings give me valuable insights into the business to help me have conversations around CCJs and undisclosed risks.'</a:t>
            </a:r>
          </a:p>
          <a:p>
            <a:endParaRPr/>
          </a:p>
          <a:p>
            <a:r>
              <a:t>CHECK BEFORE PRESENTING: the story text refers to CCJs on a director, while the screenshot flag reads 'adverse events relating to other directorships'. Confirm which is accurate so the slide matches what you show. The story also says undisclosed CCJs could 'void' cover; I have softened this to 'put their cover at risk' because the outcome depends on the circumstances.</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SPOTTING THE GAP (2 mins).</a:t>
            </a:r>
          </a:p>
          <a:p>
            <a:endParaRPr/>
          </a:p>
          <a:p>
            <a:r>
              <a:t>Talking points:</a:t>
            </a:r>
          </a:p>
          <a:p>
            <a:r>
              <a:t>- Notice the shape of the conversation: it did not start with a pitch on price or product. It started with something the prospect did not know about their own situation.</a:t>
            </a:r>
          </a:p>
          <a:p>
            <a:r>
              <a:t>- That is what moves a prospect from 'comfortable' to 'I need to talk to you'.</a:t>
            </a:r>
          </a:p>
          <a:p>
            <a:r>
              <a:t>- The insight came from a routine screening before the conversation - five minutes of preparation.</a:t>
            </a:r>
          </a:p>
        </p:txBody>
      </p:sp>
      <p:sp>
        <p:nvSpPr>
          <p:cNvPr id="4" name="Slide Number Placeholder 3"/>
          <p:cNvSpPr>
            <a:spLocks noGrp="1"/>
          </p:cNvSpPr>
          <p:nvPr>
            <p:ph type="sldNum" sz="quarter" idx="5"/>
          </p:nvPr>
        </p:nvSpPr>
        <p:spPr/>
        <p:txBody>
          <a:bodyPr/>
          <a:lstStyle/>
          <a:p>
            <a:fld id="{E34936CD-ED47-0D46-BDB9-E323028AA78C}" type="slidenum">
              <a:rPr lang="en-US" smtClean="0"/>
              <a:t>28</a:t>
            </a:fld>
            <a:endParaRPr lang="en-US"/>
          </a:p>
        </p:txBody>
      </p:sp>
    </p:spTree>
    <p:extLst>
      <p:ext uri="{BB962C8B-B14F-4D97-AF65-F5344CB8AC3E}">
        <p14:creationId xmlns:p14="http://schemas.microsoft.com/office/powerpoint/2010/main" val="3199834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WHY IT MATTERS (3 mins). Link back to errors &amp; omissions, compliance and Consumer Duty.</a:t>
            </a:r>
          </a:p>
          <a:p>
            <a:endParaRPr/>
          </a:p>
          <a:p>
            <a:r>
              <a:t>ERRORS &amp; OMISSIONS: Adverse director history is the kind of information an insurer may consider material. If it is missed and not disclosed, the problem usually surfaces at claim stage - exactly when the customer needs the policy most. For a commercial customer, the duty of fair presentation under the Insurance Act 2015 sits with the insured, and insurers' remedies for a breach can include avoiding the policy; the broker's role in helping the customer present the risk is where E&amp;O exposure can arise. Please check this wording with your compliance team.</a:t>
            </a:r>
          </a:p>
          <a:p>
            <a:endParaRPr/>
          </a:p>
          <a:p>
            <a:r>
              <a:t>COMPLIANCE &amp; DUE DILIGENCE: The question a regulator, insurer or PI underwriter will ask is 'what did you know, when did you know it, and what did you do about it?' A documented, repeatable screening step with flags actioned and recorded is a much stronger answer than a report that never mentioned the issue.</a:t>
            </a:r>
          </a:p>
          <a:p>
            <a:endParaRPr/>
          </a:p>
          <a:p>
            <a:r>
              <a:t>CONSUMER DUTY: The Duty applies to retail customers, so how far it reaches a commercial client like a restaurant depends on the facts and the firm. Where it does apply, it points firms towards avoiding foreseeable harm and supporting customer understanding - including making sure customers know what they need to disclose and why. Confirm scope with compliance or BIBA before presenting.</a:t>
            </a:r>
          </a:p>
          <a:p>
            <a:endParaRPr/>
          </a:p>
          <a:p>
            <a:r>
              <a:t>Close: this is the 'save time, focus effort' message from earlier - the flag was knowable early, and acting on it protects the customer, the broker and the insurer.</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WRAP-UP (2-3 mins). Recap the four learning objectives: we have defined the red flags, explored report insights, looked at how to save time, and covered how this supports compliance.</a:t>
            </a:r>
          </a:p>
          <a:p>
            <a:endParaRPr/>
          </a:p>
          <a:p>
            <a:r>
              <a:t>Close with the main message: red flags are prompts, not verdicts.</a:t>
            </a:r>
          </a:p>
        </p:txBody>
      </p:sp>
      <p:sp>
        <p:nvSpPr>
          <p:cNvPr id="4" name="Slide Number Placeholder 3"/>
          <p:cNvSpPr>
            <a:spLocks noGrp="1"/>
          </p:cNvSpPr>
          <p:nvPr>
            <p:ph type="sldNum" sz="quarter" idx="5"/>
          </p:nvPr>
        </p:nvSpPr>
        <p:spPr/>
        <p:txBody>
          <a:bodyPr/>
          <a:lstStyle/>
          <a:p>
            <a:fld id="{E34936CD-ED47-0D46-BDB9-E323028AA78C}" type="slidenum">
              <a:rPr lang="en-US" smtClean="0"/>
              <a:t>30</a:t>
            </a:fld>
            <a:endParaRPr lang="en-US"/>
          </a:p>
        </p:txBody>
      </p:sp>
    </p:spTree>
    <p:extLst>
      <p:ext uri="{BB962C8B-B14F-4D97-AF65-F5344CB8AC3E}">
        <p14:creationId xmlns:p14="http://schemas.microsoft.com/office/powerpoint/2010/main" val="31998349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67973-A3A1-63F3-BDFA-B0544EE092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63184A-DC82-FC49-957B-6A4C343B4D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1EEB0B-08FC-DBF2-A6FF-015CC8923BB6}"/>
              </a:ext>
            </a:extLst>
          </p:cNvPr>
          <p:cNvSpPr>
            <a:spLocks noGrp="1"/>
          </p:cNvSpPr>
          <p:nvPr>
            <p:ph type="body" idx="1"/>
          </p:nvPr>
        </p:nvSpPr>
        <p:spPr/>
        <p:txBody>
          <a:bodyPr/>
          <a:lstStyle/>
          <a:p>
            <a:pPr marL="0" indent="0">
              <a:lnSpc>
                <a:spcPct val="114999"/>
              </a:lnSpc>
              <a:spcBef>
                <a:spcPts val="1200"/>
              </a:spcBef>
              <a:buFont typeface="Arial,Sans-Serif"/>
              <a:buNone/>
            </a:pPr>
            <a:r>
              <a:rPr lang="en-US" dirty="0"/>
              <a:t>Now we’ve finished the introductions, we’ll give some background into what we understand about you and your existing challenges and objectives </a:t>
            </a:r>
          </a:p>
          <a:p>
            <a:pPr marL="0" indent="0">
              <a:lnSpc>
                <a:spcPct val="114999"/>
              </a:lnSpc>
              <a:spcBef>
                <a:spcPts val="1200"/>
              </a:spcBef>
              <a:buFont typeface="Arial,Sans-Serif"/>
              <a:buNone/>
            </a:pPr>
            <a:endParaRPr lang="en-US" dirty="0"/>
          </a:p>
          <a:p>
            <a:pPr marL="0" indent="0">
              <a:lnSpc>
                <a:spcPct val="114999"/>
              </a:lnSpc>
              <a:spcBef>
                <a:spcPts val="1200"/>
              </a:spcBef>
              <a:buFont typeface="Arial,Sans-Serif"/>
              <a:buNone/>
            </a:pPr>
            <a:r>
              <a:rPr lang="en-US" dirty="0"/>
              <a:t>Give an overview of </a:t>
            </a:r>
            <a:r>
              <a:rPr lang="en-US" dirty="0" err="1"/>
              <a:t>FullCircl</a:t>
            </a:r>
            <a:r>
              <a:rPr lang="en-US" dirty="0"/>
              <a:t>, our solution, the challenges we solve and our evaluation process </a:t>
            </a:r>
          </a:p>
          <a:p>
            <a:pPr marL="0" indent="0">
              <a:lnSpc>
                <a:spcPct val="114999"/>
              </a:lnSpc>
              <a:spcBef>
                <a:spcPts val="1200"/>
              </a:spcBef>
              <a:buFont typeface="Arial,Sans-Serif"/>
              <a:buNone/>
            </a:pPr>
            <a:endParaRPr lang="en-US" dirty="0"/>
          </a:p>
          <a:p>
            <a:pPr marL="0" indent="0">
              <a:lnSpc>
                <a:spcPct val="114999"/>
              </a:lnSpc>
              <a:spcBef>
                <a:spcPts val="1200"/>
              </a:spcBef>
              <a:buFont typeface="Arial,Sans-Serif"/>
              <a:buNone/>
            </a:pPr>
            <a:r>
              <a:rPr lang="en-US" dirty="0"/>
              <a:t>Then agree whether a further conversation around potential solutions to get you to your goal makes sense</a:t>
            </a:r>
          </a:p>
          <a:p>
            <a:pPr marL="0" indent="0">
              <a:lnSpc>
                <a:spcPct val="114999"/>
              </a:lnSpc>
              <a:spcBef>
                <a:spcPts val="1200"/>
              </a:spcBef>
              <a:buFont typeface="Arial,Sans-Serif"/>
              <a:buNone/>
            </a:pPr>
            <a:endParaRPr lang="en-US" dirty="0"/>
          </a:p>
          <a:p>
            <a:pPr marL="0" indent="0">
              <a:lnSpc>
                <a:spcPct val="114999"/>
              </a:lnSpc>
              <a:spcBef>
                <a:spcPts val="1200"/>
              </a:spcBef>
              <a:buFont typeface="Arial,Sans-Serif"/>
              <a:buNone/>
            </a:pPr>
            <a:r>
              <a:rPr lang="en-US" dirty="0"/>
              <a:t>Is that in line with your expectations for today? </a:t>
            </a:r>
          </a:p>
          <a:p>
            <a:endParaRPr lang="en-US" dirty="0"/>
          </a:p>
        </p:txBody>
      </p:sp>
      <p:sp>
        <p:nvSpPr>
          <p:cNvPr id="4" name="Slide Number Placeholder 3">
            <a:extLst>
              <a:ext uri="{FF2B5EF4-FFF2-40B4-BE49-F238E27FC236}">
                <a16:creationId xmlns:a16="http://schemas.microsoft.com/office/drawing/2014/main" id="{EE48AB4D-327D-E8FF-8BEC-9DDD925C32C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4936CD-ED47-0D46-BDB9-E323028AA78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08789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July 2021 - Artesian and </a:t>
            </a:r>
            <a:r>
              <a:rPr lang="en-US" dirty="0" err="1"/>
              <a:t>DueDil</a:t>
            </a:r>
            <a:r>
              <a:rPr lang="en-US" dirty="0"/>
              <a:t> combined strengths to create a unique platform which now serves over 600 clients, 84% of which are in regulated industries </a:t>
            </a:r>
          </a:p>
          <a:p>
            <a:endParaRPr lang="en-US" dirty="0"/>
          </a:p>
          <a:p>
            <a:r>
              <a:rPr lang="en-US" dirty="0"/>
              <a:t>Over 15,000 front and middle office professionals use our software everyday in the largest and newest FSI institutions in the UK and I</a:t>
            </a:r>
          </a:p>
          <a:p>
            <a:endParaRPr lang="en-US" dirty="0"/>
          </a:p>
          <a:p>
            <a:r>
              <a:rPr lang="en-US" dirty="0"/>
              <a:t>We maintain exceptional customer retention levels and high NPS scores by using the richest and most up to date data and insight on UK and Irish companies</a:t>
            </a:r>
          </a:p>
          <a:p>
            <a:endParaRPr lang="en-US" dirty="0"/>
          </a:p>
          <a:p>
            <a:r>
              <a:rPr lang="en-US" dirty="0"/>
              <a:t>I will explain how we do this and why we are different in a moment</a:t>
            </a:r>
            <a:endParaRPr lang="en-GB"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4936CD-ED47-0D46-BDB9-E323028AA78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9067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6A0D38-54D2-457C-A0F8-98C1257701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39118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350D2-8A84-A74D-E081-B1ACFEBAB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6899A4-275D-3261-B6A8-B9302B13DC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8280C5-EA07-AE47-87D0-E52FA12CF1C0}"/>
              </a:ext>
            </a:extLst>
          </p:cNvPr>
          <p:cNvSpPr>
            <a:spLocks noGrp="1"/>
          </p:cNvSpPr>
          <p:nvPr>
            <p:ph type="body" idx="1"/>
          </p:nvPr>
        </p:nvSpPr>
        <p:spPr/>
        <p:txBody>
          <a:bodyPr/>
          <a:lstStyle/>
          <a:p>
            <a:r>
              <a:t>By the end of this webinar, delegates should be able to:</a:t>
            </a:r>
          </a:p>
          <a:p>
            <a:endParaRPr/>
          </a:p>
          <a:p>
            <a:r>
              <a:t>1. DEFINE red flag indicators - understand how liquidations, CCJs and negative company history can signal risk, helping you quickly identify which prospects and clients need closer attention.</a:t>
            </a:r>
          </a:p>
          <a:p>
            <a:r>
              <a:t>2. EXPLORE report insights - learn how to interpret report data to build a fuller picture of a company's financial stability and flag potential concerns early.</a:t>
            </a:r>
          </a:p>
          <a:p>
            <a:r>
              <a:t>3. ANALYSE how to save time and focus effort - use risk signals to prioritise your pipeline, avoiding wasted time on high-risk opportunities and directing effort where it's most valuable.</a:t>
            </a:r>
          </a:p>
          <a:p>
            <a:r>
              <a:t>4. EXPLAIN how to support compliance with confidence - apply risk insight to meet Consumer Duty and due diligence requirements, ensuring the advice you give is well-informed and defensible.</a:t>
            </a:r>
          </a:p>
        </p:txBody>
      </p:sp>
      <p:sp>
        <p:nvSpPr>
          <p:cNvPr id="4" name="Slide Number Placeholder 3">
            <a:extLst>
              <a:ext uri="{FF2B5EF4-FFF2-40B4-BE49-F238E27FC236}">
                <a16:creationId xmlns:a16="http://schemas.microsoft.com/office/drawing/2014/main" id="{AD58A288-4200-AECA-480C-C6476BF9AB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4936CD-ED47-0D46-BDB9-E323028AA78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6567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C44BC-9BB0-C390-975B-854A288038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BEDE2-2453-6080-EFBD-1FD9FE1D57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59C167-18DF-2964-7B0E-0F99AFACA6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C21555-94B2-6E26-0DC8-737D06AB9E26}"/>
              </a:ext>
            </a:extLst>
          </p:cNvPr>
          <p:cNvSpPr>
            <a:spLocks noGrp="1"/>
          </p:cNvSpPr>
          <p:nvPr>
            <p:ph type="sldNum" sz="quarter" idx="5"/>
          </p:nvPr>
        </p:nvSpPr>
        <p:spPr/>
        <p:txBody>
          <a:bodyPr/>
          <a:lstStyle/>
          <a:p>
            <a:fld id="{E34936CD-ED47-0D46-BDB9-E323028AA78C}" type="slidenum">
              <a:rPr lang="en-US" smtClean="0"/>
              <a:t>39</a:t>
            </a:fld>
            <a:endParaRPr lang="en-US"/>
          </a:p>
        </p:txBody>
      </p:sp>
    </p:spTree>
    <p:extLst>
      <p:ext uri="{BB962C8B-B14F-4D97-AF65-F5344CB8AC3E}">
        <p14:creationId xmlns:p14="http://schemas.microsoft.com/office/powerpoint/2010/main" val="23011178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B43D191B-DF43-18CA-1FBD-80128E3C2F75}"/>
              </a:ext>
            </a:extLst>
          </p:cNvPr>
          <p:cNvCxnSpPr>
            <a:cxnSpLocks noGrp="1" noRot="1" noMove="1" noResize="1" noEditPoints="1" noAdjustHandles="1" noChangeArrowheads="1" noChangeShapeType="1"/>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5" name="Graphic 4">
            <a:extLst>
              <a:ext uri="{FF2B5EF4-FFF2-40B4-BE49-F238E27FC236}">
                <a16:creationId xmlns:a16="http://schemas.microsoft.com/office/drawing/2014/main" id="{5E06CC2E-9E3A-C9F8-750C-64E65A10C25F}"/>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1261012" y="2436471"/>
            <a:ext cx="4052408" cy="1707266"/>
          </a:xfrm>
          <a:prstGeom prst="rect">
            <a:avLst/>
          </a:prstGeom>
        </p:spPr>
      </p:pic>
      <p:pic>
        <p:nvPicPr>
          <p:cNvPr id="7" name="Graphic 6">
            <a:extLst>
              <a:ext uri="{FF2B5EF4-FFF2-40B4-BE49-F238E27FC236}">
                <a16:creationId xmlns:a16="http://schemas.microsoft.com/office/drawing/2014/main" id="{3AD0B1B3-5C67-552B-AB7B-9C8DC725B80F}"/>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r="5063"/>
          <a:stretch/>
        </p:blipFill>
        <p:spPr>
          <a:xfrm>
            <a:off x="4049821" y="2757523"/>
            <a:ext cx="8142179" cy="3415112"/>
          </a:xfrm>
          <a:prstGeom prst="rect">
            <a:avLst/>
          </a:prstGeom>
        </p:spPr>
      </p:pic>
    </p:spTree>
    <p:extLst>
      <p:ext uri="{BB962C8B-B14F-4D97-AF65-F5344CB8AC3E}">
        <p14:creationId xmlns:p14="http://schemas.microsoft.com/office/powerpoint/2010/main" val="3652842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CF4628BA-DD0C-CBAC-F99B-F2B40113E6B0}"/>
              </a:ext>
            </a:extLst>
          </p:cNvPr>
          <p:cNvSpPr>
            <a:spLocks noGrp="1"/>
          </p:cNvSpPr>
          <p:nvPr>
            <p:ph type="title" hasCustomPrompt="1"/>
          </p:nvPr>
        </p:nvSpPr>
        <p:spPr>
          <a:xfrm>
            <a:off x="1384907" y="2704861"/>
            <a:ext cx="8368693" cy="926123"/>
          </a:xfrm>
        </p:spPr>
        <p:txBody>
          <a:bodyPr tIns="91440" anchor="t">
            <a:noAutofit/>
          </a:bodyPr>
          <a:lstStyle>
            <a:lvl1pPr>
              <a:defRPr>
                <a:solidFill>
                  <a:schemeClr val="bg1"/>
                </a:solidFill>
              </a:defRPr>
            </a:lvl1pPr>
          </a:lstStyle>
          <a:p>
            <a:r>
              <a:rPr lang="en-US" sz="4400" b="1" dirty="0">
                <a:latin typeface="nCino+Avenir" panose="020B0503020202020204" pitchFamily="34" charset="0"/>
                <a:cs typeface="nCino+Avenir" panose="020B0503020202020204" pitchFamily="34" charset="0"/>
              </a:rPr>
              <a:t>Presentation Title</a:t>
            </a:r>
          </a:p>
        </p:txBody>
      </p:sp>
      <p:cxnSp>
        <p:nvCxnSpPr>
          <p:cNvPr id="2" name="Straight Connector 1">
            <a:extLst>
              <a:ext uri="{FF2B5EF4-FFF2-40B4-BE49-F238E27FC236}">
                <a16:creationId xmlns:a16="http://schemas.microsoft.com/office/drawing/2014/main" id="{168DB02F-1824-6A66-11C3-9C81E647CAEA}"/>
              </a:ext>
            </a:extLst>
          </p:cNvPr>
          <p:cNvCxnSpPr>
            <a:cxnSpLocks noGrp="1" noRot="1" noMove="1" noResize="1" noEditPoints="1" noAdjustHandles="1" noChangeArrowheads="1" noChangeShapeType="1"/>
          </p:cNvCxnSpPr>
          <p:nvPr userDrawn="1"/>
        </p:nvCxnSpPr>
        <p:spPr>
          <a:xfrm>
            <a:off x="0" y="2334795"/>
            <a:ext cx="12192000" cy="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CD342C54-55BF-28DF-BFA3-64A2E456969F}"/>
              </a:ext>
            </a:extLst>
          </p:cNvPr>
          <p:cNvCxnSpPr>
            <a:cxnSpLocks noGrp="1" noRot="1" noMove="1" noResize="1" noEditPoints="1" noAdjustHandles="1" noChangeArrowheads="1" noChangeShapeType="1"/>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CECF2FFD-F5AF-04A6-FCE3-850A6C17089C}"/>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1229360" y="1213061"/>
            <a:ext cx="2379522" cy="1002484"/>
          </a:xfrm>
          <a:prstGeom prst="rect">
            <a:avLst/>
          </a:prstGeom>
        </p:spPr>
      </p:pic>
      <p:pic>
        <p:nvPicPr>
          <p:cNvPr id="9" name="Graphic 8">
            <a:extLst>
              <a:ext uri="{FF2B5EF4-FFF2-40B4-BE49-F238E27FC236}">
                <a16:creationId xmlns:a16="http://schemas.microsoft.com/office/drawing/2014/main" id="{D39F7854-BDD1-00AC-A155-5A5F0BE198A9}"/>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r="5063"/>
          <a:stretch/>
        </p:blipFill>
        <p:spPr>
          <a:xfrm>
            <a:off x="5174456" y="3429000"/>
            <a:ext cx="7017544" cy="2943401"/>
          </a:xfrm>
          <a:prstGeom prst="rect">
            <a:avLst/>
          </a:prstGeom>
        </p:spPr>
      </p:pic>
    </p:spTree>
    <p:extLst>
      <p:ext uri="{BB962C8B-B14F-4D97-AF65-F5344CB8AC3E}">
        <p14:creationId xmlns:p14="http://schemas.microsoft.com/office/powerpoint/2010/main" val="586908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2E854186-5633-1D27-7854-DBE74C6BBBEF}"/>
              </a:ext>
            </a:extLst>
          </p:cNvPr>
          <p:cNvSpPr>
            <a:spLocks noGrp="1"/>
          </p:cNvSpPr>
          <p:nvPr>
            <p:ph type="title" hasCustomPrompt="1"/>
          </p:nvPr>
        </p:nvSpPr>
        <p:spPr>
          <a:xfrm>
            <a:off x="1384907" y="2704861"/>
            <a:ext cx="8368693" cy="926123"/>
          </a:xfrm>
        </p:spPr>
        <p:txBody>
          <a:bodyPr tIns="45720" anchor="b">
            <a:noAutofit/>
          </a:bodyPr>
          <a:lstStyle>
            <a:lvl1pPr>
              <a:defRPr>
                <a:solidFill>
                  <a:schemeClr val="bg1"/>
                </a:solidFill>
              </a:defRPr>
            </a:lvl1pPr>
          </a:lstStyle>
          <a:p>
            <a:r>
              <a:rPr lang="en-US" sz="4400" b="1" dirty="0">
                <a:latin typeface="nCino+Avenir" panose="020B0503020202020204" pitchFamily="34" charset="0"/>
                <a:cs typeface="nCino+Avenir" panose="020B0503020202020204" pitchFamily="34" charset="0"/>
              </a:rPr>
              <a:t>Presentation Title</a:t>
            </a:r>
          </a:p>
        </p:txBody>
      </p:sp>
      <p:pic>
        <p:nvPicPr>
          <p:cNvPr id="2" name="Graphic 1">
            <a:extLst>
              <a:ext uri="{FF2B5EF4-FFF2-40B4-BE49-F238E27FC236}">
                <a16:creationId xmlns:a16="http://schemas.microsoft.com/office/drawing/2014/main" id="{6042B9A6-6EBD-02C6-3779-1B9FE67BB65C}"/>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1229360" y="1213061"/>
            <a:ext cx="2379522" cy="1002484"/>
          </a:xfrm>
          <a:prstGeom prst="rect">
            <a:avLst/>
          </a:prstGeom>
        </p:spPr>
      </p:pic>
      <p:pic>
        <p:nvPicPr>
          <p:cNvPr id="4" name="Graphic 3">
            <a:extLst>
              <a:ext uri="{FF2B5EF4-FFF2-40B4-BE49-F238E27FC236}">
                <a16:creationId xmlns:a16="http://schemas.microsoft.com/office/drawing/2014/main" id="{653B0BDB-AF66-41A0-F132-B032C7D34453}"/>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r="5063"/>
          <a:stretch/>
        </p:blipFill>
        <p:spPr>
          <a:xfrm>
            <a:off x="5174456" y="3429000"/>
            <a:ext cx="7017544" cy="2943401"/>
          </a:xfrm>
          <a:prstGeom prst="rect">
            <a:avLst/>
          </a:prstGeom>
        </p:spPr>
      </p:pic>
      <p:cxnSp>
        <p:nvCxnSpPr>
          <p:cNvPr id="5" name="Straight Connector 4">
            <a:extLst>
              <a:ext uri="{FF2B5EF4-FFF2-40B4-BE49-F238E27FC236}">
                <a16:creationId xmlns:a16="http://schemas.microsoft.com/office/drawing/2014/main" id="{7105DB60-E5F0-8A56-E444-EEAD800A205F}"/>
              </a:ext>
            </a:extLst>
          </p:cNvPr>
          <p:cNvCxnSpPr>
            <a:cxnSpLocks noGrp="1" noRot="1" noMove="1" noResize="1" noEditPoints="1" noAdjustHandles="1" noChangeArrowheads="1" noChangeShapeType="1"/>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ED03B814-0963-4234-E078-139B6BC334FF}"/>
              </a:ext>
            </a:extLst>
          </p:cNvPr>
          <p:cNvSpPr>
            <a:spLocks noGrp="1"/>
          </p:cNvSpPr>
          <p:nvPr>
            <p:ph type="body" sz="quarter" idx="10" hasCustomPrompt="1"/>
          </p:nvPr>
        </p:nvSpPr>
        <p:spPr>
          <a:xfrm>
            <a:off x="1384908" y="3613304"/>
            <a:ext cx="6716676" cy="546100"/>
          </a:xfrm>
        </p:spPr>
        <p:txBody>
          <a:bodyPr>
            <a:noAutofit/>
          </a:bodyPr>
          <a:lstStyle>
            <a:lvl1pPr marL="0" indent="0">
              <a:buFont typeface="Arial" panose="020B0604020202020204" pitchFamily="34" charset="0"/>
              <a:buNone/>
              <a:defRPr sz="2800">
                <a:solidFill>
                  <a:schemeClr val="accent2"/>
                </a:solidFill>
              </a:defRPr>
            </a:lvl1pPr>
          </a:lstStyle>
          <a:p>
            <a:r>
              <a:rPr lang="en-US" sz="2800" dirty="0">
                <a:solidFill>
                  <a:schemeClr val="accent2"/>
                </a:solidFill>
              </a:rPr>
              <a:t>Subtitle</a:t>
            </a:r>
          </a:p>
        </p:txBody>
      </p:sp>
      <p:sp>
        <p:nvSpPr>
          <p:cNvPr id="17" name="Text Placeholder 16">
            <a:extLst>
              <a:ext uri="{FF2B5EF4-FFF2-40B4-BE49-F238E27FC236}">
                <a16:creationId xmlns:a16="http://schemas.microsoft.com/office/drawing/2014/main" id="{BD890B72-1447-54BD-2CFD-68FEEF07DBE4}"/>
              </a:ext>
            </a:extLst>
          </p:cNvPr>
          <p:cNvSpPr>
            <a:spLocks noGrp="1"/>
          </p:cNvSpPr>
          <p:nvPr>
            <p:ph type="body" sz="quarter" idx="11" hasCustomPrompt="1"/>
          </p:nvPr>
        </p:nvSpPr>
        <p:spPr>
          <a:xfrm>
            <a:off x="1384300" y="6194703"/>
            <a:ext cx="7339013" cy="355395"/>
          </a:xfrm>
        </p:spPr>
        <p:txBody>
          <a:bodyPr anchor="b">
            <a:noAutofit/>
          </a:bodyPr>
          <a:lstStyle>
            <a:lvl1pPr marL="0" indent="0">
              <a:buNone/>
              <a:defRPr sz="1600">
                <a:solidFill>
                  <a:schemeClr val="bg2"/>
                </a:solidFill>
              </a:defRPr>
            </a:lvl1pPr>
          </a:lstStyle>
          <a:p>
            <a:pPr marL="228600" marR="0" lvl="0" indent="-228600" algn="l" defTabSz="914400" rtl="0" eaLnBrk="1" fontAlgn="auto" latinLnBrk="0" hangingPunct="1">
              <a:lnSpc>
                <a:spcPct val="100000"/>
              </a:lnSpc>
              <a:spcBef>
                <a:spcPts val="0"/>
              </a:spcBef>
              <a:spcAft>
                <a:spcPts val="0"/>
              </a:spcAft>
              <a:buClrTx/>
              <a:buSzTx/>
              <a:tabLst/>
              <a:defRPr/>
            </a:pPr>
            <a:r>
              <a:rPr kumimoji="0" lang="en-US" sz="1600" b="0" i="0" u="none" strike="noStrike" kern="1200" cap="none" spc="300" normalizeH="0" baseline="0" noProof="0" dirty="0">
                <a:ln>
                  <a:noFill/>
                </a:ln>
                <a:solidFill>
                  <a:srgbClr val="7BB2C4"/>
                </a:solidFill>
                <a:effectLst/>
                <a:uLnTx/>
                <a:uFillTx/>
                <a:latin typeface="nCino+Avenir"/>
                <a:ea typeface="+mn-ea"/>
                <a:cs typeface="+mn-cs"/>
              </a:rPr>
              <a:t>DATE</a:t>
            </a:r>
          </a:p>
        </p:txBody>
      </p:sp>
    </p:spTree>
    <p:extLst>
      <p:ext uri="{BB962C8B-B14F-4D97-AF65-F5344CB8AC3E}">
        <p14:creationId xmlns:p14="http://schemas.microsoft.com/office/powerpoint/2010/main" val="3629022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Safe_Harbor">
    <p:spTree>
      <p:nvGrpSpPr>
        <p:cNvPr id="1" name=""/>
        <p:cNvGrpSpPr/>
        <p:nvPr/>
      </p:nvGrpSpPr>
      <p:grpSpPr>
        <a:xfrm>
          <a:off x="0" y="0"/>
          <a:ext cx="0" cy="0"/>
          <a:chOff x="0" y="0"/>
          <a:chExt cx="0" cy="0"/>
        </a:xfrm>
      </p:grpSpPr>
      <p:pic>
        <p:nvPicPr>
          <p:cNvPr id="4" name="Picture 3" descr="A black background with white text&#10;&#10;Description automatically generated with low confidence">
            <a:extLst>
              <a:ext uri="{FF2B5EF4-FFF2-40B4-BE49-F238E27FC236}">
                <a16:creationId xmlns:a16="http://schemas.microsoft.com/office/drawing/2014/main" id="{E3462D3A-0652-6B8B-550C-EE13D1E2F5F8}"/>
              </a:ext>
            </a:extLst>
          </p:cNvPr>
          <p:cNvPicPr>
            <a:picLocks noChangeAspect="1"/>
          </p:cNvPicPr>
          <p:nvPr/>
        </p:nvPicPr>
        <p:blipFill>
          <a:blip r:embed="rId2"/>
          <a:stretch>
            <a:fillRect/>
          </a:stretch>
        </p:blipFill>
        <p:spPr>
          <a:xfrm>
            <a:off x="9918409" y="364171"/>
            <a:ext cx="1898822" cy="802164"/>
          </a:xfrm>
          <a:prstGeom prst="rect">
            <a:avLst/>
          </a:prstGeom>
        </p:spPr>
      </p:pic>
      <p:sp>
        <p:nvSpPr>
          <p:cNvPr id="3" name="Footer Placeholder 3">
            <a:extLst>
              <a:ext uri="{FF2B5EF4-FFF2-40B4-BE49-F238E27FC236}">
                <a16:creationId xmlns:a16="http://schemas.microsoft.com/office/drawing/2014/main" id="{4199F55D-28C8-5247-D4FA-C2D4776E196B}"/>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a:p>
        </p:txBody>
      </p:sp>
      <p:sp>
        <p:nvSpPr>
          <p:cNvPr id="2" name="Title 1">
            <a:extLst>
              <a:ext uri="{FF2B5EF4-FFF2-40B4-BE49-F238E27FC236}">
                <a16:creationId xmlns:a16="http://schemas.microsoft.com/office/drawing/2014/main" id="{90A77E6F-85CF-08A9-AA75-659EA9D70A50}"/>
              </a:ext>
            </a:extLst>
          </p:cNvPr>
          <p:cNvSpPr txBox="1">
            <a:spLocks/>
          </p:cNvSpPr>
          <p:nvPr userDrawn="1"/>
        </p:nvSpPr>
        <p:spPr>
          <a:xfrm>
            <a:off x="486137" y="527896"/>
            <a:ext cx="9941707" cy="1430251"/>
          </a:xfrm>
          <a:prstGeom prst="rect">
            <a:avLst/>
          </a:prstGeom>
          <a:effectLst/>
        </p:spPr>
        <p:txBody>
          <a:bodyPr>
            <a:normAutofit/>
          </a:bodyPr>
          <a:lstStyle>
            <a:defPPr>
              <a:defRPr lang="en-US"/>
            </a:defPPr>
            <a:lvl1pPr algn="ctr">
              <a:lnSpc>
                <a:spcPct val="90000"/>
              </a:lnSpc>
              <a:spcBef>
                <a:spcPct val="0"/>
              </a:spcBef>
              <a:buNone/>
              <a:defRPr sz="4400" b="1">
                <a:solidFill>
                  <a:schemeClr val="bg1"/>
                </a:solidFill>
                <a:latin typeface="nCino+Avenir Heavy" panose="020B0503020202020204" pitchFamily="34" charset="0"/>
                <a:ea typeface="+mj-ea"/>
                <a:cs typeface="nCino+Avenir Heavy" panose="020B0503020202020204" pitchFamily="34" charset="0"/>
              </a:defRPr>
            </a:lvl1pPr>
          </a:lstStyle>
          <a:p>
            <a:pPr lvl="0" algn="l"/>
            <a:r>
              <a:rPr lang="en-US" b="1" i="0" dirty="0">
                <a:latin typeface="nCino+Avenir" panose="020B0503020202020204" pitchFamily="34" charset="0"/>
                <a:cs typeface="nCino+Avenir" panose="020B0503020202020204" pitchFamily="34" charset="0"/>
              </a:rPr>
              <a:t>Safe Harbor Statement</a:t>
            </a:r>
          </a:p>
        </p:txBody>
      </p:sp>
      <p:sp>
        <p:nvSpPr>
          <p:cNvPr id="5" name="TextBox 4">
            <a:extLst>
              <a:ext uri="{FF2B5EF4-FFF2-40B4-BE49-F238E27FC236}">
                <a16:creationId xmlns:a16="http://schemas.microsoft.com/office/drawing/2014/main" id="{3BD78D0B-DBB2-559A-5F7D-BC84C5FE2961}"/>
              </a:ext>
            </a:extLst>
          </p:cNvPr>
          <p:cNvSpPr txBox="1"/>
          <p:nvPr userDrawn="1"/>
        </p:nvSpPr>
        <p:spPr>
          <a:xfrm>
            <a:off x="486137" y="1356913"/>
            <a:ext cx="11157995" cy="4401205"/>
          </a:xfrm>
          <a:prstGeom prst="rect">
            <a:avLst/>
          </a:prstGeom>
          <a:noFill/>
        </p:spPr>
        <p:txBody>
          <a:bodyPr wrap="square" rtlCol="0">
            <a:spAutoFit/>
          </a:bodyPr>
          <a:lstStyle/>
          <a:p>
            <a:pPr algn="just"/>
            <a:r>
              <a:rPr lang="en-US" sz="1600" dirty="0">
                <a:solidFill>
                  <a:schemeClr val="bg1"/>
                </a:solidFill>
              </a:rPr>
              <a:t>This presentation contains forward-looking statements within the safe harbor provisions of the Private Securities Litigation Reform Act of 1995. Forward-looking statements generally include actions, events, results, strategies and expectations and are often identifiable by use of the words “believes,” “expects,” “intends,” “anticipates,” “plans,” “seeks,” “estimates,” “projects,” “may,” “will,” “could,” “might,” or “continues” or similar expressions. Any forward-looking statements contained in this presentation are based upon nCino’s historical performance and its current plans, estimates, and expectations, and are not a representation that such plans, estimates, or expectations will be achieved. These forward-looking statements represent nCino’s expectations as of the date of this presentation. Subsequent events may cause these expectations to change and, except as may be required by law, nCino does not undertake any obligation to update or revise these forward-looking statements. These forward-looking statements are subject to known and unknown risks and uncertainties that may cause actual results to differ materially. Additional risks and uncertainties that could affect nCino’s business and financial results are included in our reports filed with the U.S. Securities and Exchange Commission (available on our web site at </a:t>
            </a:r>
            <a:r>
              <a:rPr lang="en-US" sz="1600" dirty="0" err="1">
                <a:solidFill>
                  <a:schemeClr val="bg1"/>
                </a:solidFill>
              </a:rPr>
              <a:t>www.ncino.com</a:t>
            </a:r>
            <a:r>
              <a:rPr lang="en-US" sz="1600" dirty="0">
                <a:solidFill>
                  <a:schemeClr val="bg1"/>
                </a:solidFill>
              </a:rPr>
              <a:t> or the SEC's web site at </a:t>
            </a:r>
            <a:r>
              <a:rPr lang="en-US" sz="1600" dirty="0" err="1">
                <a:solidFill>
                  <a:schemeClr val="bg1"/>
                </a:solidFill>
              </a:rPr>
              <a:t>www.sec.gov</a:t>
            </a:r>
            <a:r>
              <a:rPr lang="en-US" sz="1600" dirty="0">
                <a:solidFill>
                  <a:schemeClr val="bg1"/>
                </a:solidFill>
              </a:rPr>
              <a:t>). Further information on potential risks that could affect actual results will be included in other filings nCino makes with the SEC from time to time. Any unreleased services or features referenced in this or other press releases, presentations, or public statements are not currently available and may not be delivered on time or at all. Customers who purchase our products should make their purchase decisions based upon features that are currently available. </a:t>
            </a:r>
            <a:endParaRPr lang="en-US" sz="800" dirty="0">
              <a:solidFill>
                <a:schemeClr val="bg1"/>
              </a:solidFill>
            </a:endParaRPr>
          </a:p>
          <a:p>
            <a:endParaRPr lang="en-US" sz="800" dirty="0">
              <a:solidFill>
                <a:schemeClr val="bg1"/>
              </a:solidFill>
            </a:endParaRPr>
          </a:p>
        </p:txBody>
      </p:sp>
      <p:sp>
        <p:nvSpPr>
          <p:cNvPr id="6" name="Title 1">
            <a:extLst>
              <a:ext uri="{FF2B5EF4-FFF2-40B4-BE49-F238E27FC236}">
                <a16:creationId xmlns:a16="http://schemas.microsoft.com/office/drawing/2014/main" id="{42E5F8CD-7D4C-3752-1EB2-BF399D07D1CB}"/>
              </a:ext>
            </a:extLst>
          </p:cNvPr>
          <p:cNvSpPr txBox="1">
            <a:spLocks/>
          </p:cNvSpPr>
          <p:nvPr userDrawn="1"/>
        </p:nvSpPr>
        <p:spPr>
          <a:xfrm>
            <a:off x="486137" y="6133619"/>
            <a:ext cx="9941707" cy="332176"/>
          </a:xfrm>
          <a:prstGeom prst="rect">
            <a:avLst/>
          </a:prstGeom>
          <a:effectLst/>
        </p:spPr>
        <p:txBody>
          <a:bodyPr>
            <a:normAutofit/>
          </a:bodyPr>
          <a:lstStyle>
            <a:defPPr>
              <a:defRPr lang="en-US"/>
            </a:defPPr>
            <a:lvl1pPr>
              <a:lnSpc>
                <a:spcPct val="90000"/>
              </a:lnSpc>
              <a:spcBef>
                <a:spcPct val="0"/>
              </a:spcBef>
              <a:buNone/>
              <a:defRPr sz="6000" b="1">
                <a:gradFill>
                  <a:gsLst>
                    <a:gs pos="10000">
                      <a:srgbClr val="FCDF5E"/>
                    </a:gs>
                    <a:gs pos="79000">
                      <a:srgbClr val="FFC000"/>
                    </a:gs>
                  </a:gsLst>
                  <a:lin ang="0" scaled="1"/>
                </a:gradFill>
                <a:latin typeface="nCino+Avenir Heavy" panose="020B0503020202020204" pitchFamily="34" charset="0"/>
                <a:ea typeface="+mj-ea"/>
                <a:cs typeface="nCino+Avenir Heavy" panose="020B0503020202020204" pitchFamily="34" charset="0"/>
              </a:defRPr>
            </a:lvl1pPr>
          </a:lstStyle>
          <a:p>
            <a:r>
              <a:rPr lang="en-US" sz="1600" b="0" i="0" dirty="0">
                <a:solidFill>
                  <a:schemeClr val="bg1"/>
                </a:solidFill>
                <a:latin typeface="nCino+Avenir" panose="020B0503020202020204" pitchFamily="34" charset="0"/>
                <a:cs typeface="nCino+Avenir" panose="020B0503020202020204" pitchFamily="34" charset="0"/>
              </a:rPr>
              <a:t>Confidential Information</a:t>
            </a:r>
          </a:p>
        </p:txBody>
      </p:sp>
    </p:spTree>
    <p:extLst>
      <p:ext uri="{BB962C8B-B14F-4D97-AF65-F5344CB8AC3E}">
        <p14:creationId xmlns:p14="http://schemas.microsoft.com/office/powerpoint/2010/main" val="3685208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Section_Blu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2E65059-8561-4AF2-DA2A-7C7B51116ADF}"/>
              </a:ext>
            </a:extLst>
          </p:cNvPr>
          <p:cNvSpPr>
            <a:spLocks noGrp="1"/>
          </p:cNvSpPr>
          <p:nvPr>
            <p:ph type="ctrTitle"/>
          </p:nvPr>
        </p:nvSpPr>
        <p:spPr>
          <a:xfrm>
            <a:off x="1349477" y="2857728"/>
            <a:ext cx="6553200" cy="1142544"/>
          </a:xfrm>
        </p:spPr>
        <p:txBody>
          <a:bodyPr anchor="ctr" anchorCtr="0">
            <a:noAutofit/>
          </a:bodyPr>
          <a:lstStyle>
            <a:lvl1pPr algn="l">
              <a:lnSpc>
                <a:spcPct val="100000"/>
              </a:lnSpc>
              <a:defRPr sz="4800" b="0">
                <a:solidFill>
                  <a:schemeClr val="bg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98EF3177-049A-C62F-58B8-980504B6C01D}"/>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6" name="TextBox 5">
            <a:extLst>
              <a:ext uri="{FF2B5EF4-FFF2-40B4-BE49-F238E27FC236}">
                <a16:creationId xmlns:a16="http://schemas.microsoft.com/office/drawing/2014/main" id="{1B9D4D8A-2E67-F4B2-0A48-FFB286540FD8}"/>
              </a:ext>
            </a:extLst>
          </p:cNvPr>
          <p:cNvSpPr txBox="1"/>
          <p:nvPr userDrawn="1"/>
        </p:nvSpPr>
        <p:spPr>
          <a:xfrm>
            <a:off x="6168887" y="-212035"/>
            <a:ext cx="184731" cy="369332"/>
          </a:xfrm>
          <a:prstGeom prst="rect">
            <a:avLst/>
          </a:prstGeom>
          <a:noFill/>
        </p:spPr>
        <p:txBody>
          <a:bodyPr wrap="none" rtlCol="0">
            <a:spAutoFit/>
          </a:bodyPr>
          <a:lstStyle/>
          <a:p>
            <a:endParaRPr lang="en-US" dirty="0"/>
          </a:p>
        </p:txBody>
      </p:sp>
      <p:cxnSp>
        <p:nvCxnSpPr>
          <p:cNvPr id="3" name="Straight Connector 2">
            <a:extLst>
              <a:ext uri="{FF2B5EF4-FFF2-40B4-BE49-F238E27FC236}">
                <a16:creationId xmlns:a16="http://schemas.microsoft.com/office/drawing/2014/main" id="{8AF26BE0-A795-4B17-302E-B021B621BBBE}"/>
              </a:ext>
            </a:extLst>
          </p:cNvPr>
          <p:cNvCxnSpPr>
            <a:cxnSpLocks noGrp="1" noRot="1" noMove="1" noResize="1" noEditPoints="1" noAdjustHandles="1" noChangeArrowheads="1" noChangeShapeType="1"/>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5" name="Graphic 4">
            <a:extLst>
              <a:ext uri="{FF2B5EF4-FFF2-40B4-BE49-F238E27FC236}">
                <a16:creationId xmlns:a16="http://schemas.microsoft.com/office/drawing/2014/main" id="{26160934-771B-63B1-D2A7-3DA739FB2EC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
        <p:nvSpPr>
          <p:cNvPr id="13" name="Freeform 12">
            <a:extLst>
              <a:ext uri="{FF2B5EF4-FFF2-40B4-BE49-F238E27FC236}">
                <a16:creationId xmlns:a16="http://schemas.microsoft.com/office/drawing/2014/main" id="{56785D8E-34D7-AE5B-D6DA-5B021504025D}"/>
              </a:ext>
            </a:extLst>
          </p:cNvPr>
          <p:cNvSpPr>
            <a:spLocks noGrp="1" noRot="1" noMove="1" noResize="1" noEditPoints="1" noAdjustHandles="1" noChangeArrowheads="1" noChangeShapeType="1"/>
          </p:cNvSpPr>
          <p:nvPr userDrawn="1"/>
        </p:nvSpPr>
        <p:spPr>
          <a:xfrm>
            <a:off x="-22257" y="926778"/>
            <a:ext cx="10398956" cy="5004446"/>
          </a:xfrm>
          <a:custGeom>
            <a:avLst/>
            <a:gdLst>
              <a:gd name="connsiteX0" fmla="*/ 0 w 10398956"/>
              <a:gd name="connsiteY0" fmla="*/ 0 h 5004446"/>
              <a:gd name="connsiteX1" fmla="*/ 7896733 w 10398956"/>
              <a:gd name="connsiteY1" fmla="*/ 0 h 5004446"/>
              <a:gd name="connsiteX2" fmla="*/ 10398956 w 10398956"/>
              <a:gd name="connsiteY2" fmla="*/ 2502223 h 5004446"/>
              <a:gd name="connsiteX3" fmla="*/ 7896733 w 10398956"/>
              <a:gd name="connsiteY3" fmla="*/ 5004446 h 5004446"/>
              <a:gd name="connsiteX4" fmla="*/ 0 w 10398956"/>
              <a:gd name="connsiteY4" fmla="*/ 5004446 h 5004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98956" h="5004446">
                <a:moveTo>
                  <a:pt x="0" y="0"/>
                </a:moveTo>
                <a:lnTo>
                  <a:pt x="7896733" y="0"/>
                </a:lnTo>
                <a:cubicBezTo>
                  <a:pt x="9278673" y="0"/>
                  <a:pt x="10398956" y="1120283"/>
                  <a:pt x="10398956" y="2502223"/>
                </a:cubicBezTo>
                <a:cubicBezTo>
                  <a:pt x="10398956" y="3884163"/>
                  <a:pt x="9278673" y="5004446"/>
                  <a:pt x="7896733" y="5004446"/>
                </a:cubicBezTo>
                <a:lnTo>
                  <a:pt x="0" y="5004446"/>
                </a:lnTo>
                <a:close/>
              </a:path>
            </a:pathLst>
          </a:custGeom>
          <a:noFill/>
          <a:ln w="3810">
            <a:solidFill>
              <a:schemeClr val="bg2">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086162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ontent_Blue">
    <p:spTree>
      <p:nvGrpSpPr>
        <p:cNvPr id="1" name=""/>
        <p:cNvGrpSpPr/>
        <p:nvPr/>
      </p:nvGrpSpPr>
      <p:grpSpPr>
        <a:xfrm>
          <a:off x="0" y="0"/>
          <a:ext cx="0" cy="0"/>
          <a:chOff x="0" y="0"/>
          <a:chExt cx="0" cy="0"/>
        </a:xfrm>
      </p:grpSpPr>
      <p:sp>
        <p:nvSpPr>
          <p:cNvPr id="3" name="Footer Placeholder 3">
            <a:extLst>
              <a:ext uri="{FF2B5EF4-FFF2-40B4-BE49-F238E27FC236}">
                <a16:creationId xmlns:a16="http://schemas.microsoft.com/office/drawing/2014/main" id="{D9DCDE05-6D9D-EDFC-C3D2-85F675CB8A78}"/>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6" name="Title 1">
            <a:extLst>
              <a:ext uri="{FF2B5EF4-FFF2-40B4-BE49-F238E27FC236}">
                <a16:creationId xmlns:a16="http://schemas.microsoft.com/office/drawing/2014/main" id="{691597CF-1AF8-2B63-A3FB-6EAAC9671F52}"/>
              </a:ext>
            </a:extLst>
          </p:cNvPr>
          <p:cNvSpPr>
            <a:spLocks noGrp="1"/>
          </p:cNvSpPr>
          <p:nvPr>
            <p:ph type="title"/>
          </p:nvPr>
        </p:nvSpPr>
        <p:spPr>
          <a:xfrm>
            <a:off x="1558721" y="1447346"/>
            <a:ext cx="9147379" cy="703505"/>
          </a:xfrm>
          <a:effectLst/>
        </p:spPr>
        <p:txBody>
          <a:bodyPr vert="horz" lIns="91440" tIns="45720" rIns="91440" bIns="45720" rtlCol="0" anchor="b" anchorCtr="0">
            <a:noAutofit/>
          </a:bodyPr>
          <a:lstStyle>
            <a:lvl1pPr>
              <a:defRPr lang="en-US" b="1" i="0" dirty="0">
                <a:solidFill>
                  <a:schemeClr val="bg1"/>
                </a:solidFill>
                <a:latin typeface="nCino+Avenir" panose="020B0503020202020204" pitchFamily="34" charset="0"/>
                <a:cs typeface="nCino+Avenir" panose="020B0503020202020204" pitchFamily="34" charset="0"/>
              </a:defRPr>
            </a:lvl1pPr>
          </a:lstStyle>
          <a:p>
            <a:pPr marL="0" lvl="0"/>
            <a:r>
              <a:rPr lang="en-US"/>
              <a:t>Click to edit Master title style</a:t>
            </a:r>
            <a:endParaRPr lang="en-US" dirty="0"/>
          </a:p>
        </p:txBody>
      </p:sp>
      <p:sp>
        <p:nvSpPr>
          <p:cNvPr id="8" name="Text Placeholder 4">
            <a:extLst>
              <a:ext uri="{FF2B5EF4-FFF2-40B4-BE49-F238E27FC236}">
                <a16:creationId xmlns:a16="http://schemas.microsoft.com/office/drawing/2014/main" id="{C138751B-D7A6-A1D7-E38C-9E890C5FB389}"/>
              </a:ext>
            </a:extLst>
          </p:cNvPr>
          <p:cNvSpPr>
            <a:spLocks noGrp="1"/>
          </p:cNvSpPr>
          <p:nvPr>
            <p:ph type="body" sz="quarter" idx="11"/>
          </p:nvPr>
        </p:nvSpPr>
        <p:spPr>
          <a:xfrm>
            <a:off x="1558925" y="2322513"/>
            <a:ext cx="5006975" cy="380365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a:extLst>
              <a:ext uri="{FF2B5EF4-FFF2-40B4-BE49-F238E27FC236}">
                <a16:creationId xmlns:a16="http://schemas.microsoft.com/office/drawing/2014/main" id="{C45C4B93-030C-90B8-E05E-E6DD2540A10D}"/>
              </a:ext>
            </a:extLst>
          </p:cNvPr>
          <p:cNvCxnSpPr>
            <a:cxnSpLocks/>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32155519-06DB-652C-F22C-5F52CD6EA07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2452658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Underline_Title_Blue">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212D5CC-FFD0-E181-EE8B-4EB9BF82F63A}"/>
              </a:ext>
            </a:extLst>
          </p:cNvPr>
          <p:cNvSpPr>
            <a:spLocks noGrp="1"/>
          </p:cNvSpPr>
          <p:nvPr>
            <p:ph idx="1"/>
          </p:nvPr>
        </p:nvSpPr>
        <p:spPr>
          <a:xfrm>
            <a:off x="1269714" y="1280787"/>
            <a:ext cx="10515600" cy="4896176"/>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3AA10821-4D8B-A0C6-C9F4-A50786A1EBD8}"/>
              </a:ext>
            </a:extLst>
          </p:cNvPr>
          <p:cNvSpPr>
            <a:spLocks noGrp="1"/>
          </p:cNvSpPr>
          <p:nvPr>
            <p:ph type="title"/>
          </p:nvPr>
        </p:nvSpPr>
        <p:spPr>
          <a:xfrm>
            <a:off x="1269713" y="199584"/>
            <a:ext cx="10515600" cy="724581"/>
          </a:xfrm>
          <a:effectLst/>
        </p:spPr>
        <p:txBody>
          <a:bodyPr vert="horz" lIns="91440" tIns="82296" rIns="91440" bIns="45720" rtlCol="0" anchor="ctr">
            <a:normAutofit/>
          </a:bodyPr>
          <a:lstStyle>
            <a:lvl1pPr>
              <a:defRPr lang="en-US" sz="3200" dirty="0">
                <a:solidFill>
                  <a:schemeClr val="bg1"/>
                </a:solidFill>
                <a:latin typeface="nCino+Avenir Md" panose="020B0503020202020204" pitchFamily="34" charset="0"/>
                <a:cs typeface="nCino+Avenir Md" panose="020B0503020202020204" pitchFamily="34" charset="0"/>
              </a:defRPr>
            </a:lvl1pPr>
          </a:lstStyle>
          <a:p>
            <a:pPr marL="0" lvl="0"/>
            <a:r>
              <a:rPr lang="en-US"/>
              <a:t>Click to edit Master title style</a:t>
            </a:r>
            <a:endParaRPr lang="en-US" dirty="0"/>
          </a:p>
        </p:txBody>
      </p:sp>
      <p:sp>
        <p:nvSpPr>
          <p:cNvPr id="3" name="Footer Placeholder 3">
            <a:extLst>
              <a:ext uri="{FF2B5EF4-FFF2-40B4-BE49-F238E27FC236}">
                <a16:creationId xmlns:a16="http://schemas.microsoft.com/office/drawing/2014/main" id="{D9DCDE05-6D9D-EDFC-C3D2-85F675CB8A78}"/>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cxnSp>
        <p:nvCxnSpPr>
          <p:cNvPr id="2" name="Straight Connector 1">
            <a:extLst>
              <a:ext uri="{FF2B5EF4-FFF2-40B4-BE49-F238E27FC236}">
                <a16:creationId xmlns:a16="http://schemas.microsoft.com/office/drawing/2014/main" id="{BC0F730A-72B5-0665-1921-28A0B83C46ED}"/>
              </a:ext>
            </a:extLst>
          </p:cNvPr>
          <p:cNvCxnSpPr>
            <a:cxnSpLocks noGrp="1" noRot="1" noMove="1" noResize="1" noEditPoints="1" noAdjustHandles="1" noChangeArrowheads="1" noChangeShapeType="1"/>
          </p:cNvCxnSpPr>
          <p:nvPr userDrawn="1"/>
        </p:nvCxnSpPr>
        <p:spPr>
          <a:xfrm>
            <a:off x="996950" y="978435"/>
            <a:ext cx="11195050" cy="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11F86D4-36B4-BC5B-707C-B88AB4B88F37}"/>
              </a:ext>
            </a:extLst>
          </p:cNvPr>
          <p:cNvCxnSpPr>
            <a:cxnSpLocks noGrp="1" noRot="1" noMove="1" noResize="1" noEditPoints="1" noAdjustHandles="1" noChangeArrowheads="1" noChangeShapeType="1"/>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17" name="Graphic 16">
            <a:extLst>
              <a:ext uri="{FF2B5EF4-FFF2-40B4-BE49-F238E27FC236}">
                <a16:creationId xmlns:a16="http://schemas.microsoft.com/office/drawing/2014/main" id="{4F13B473-1771-F2E1-08AD-24B79916B00F}"/>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919171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_Blue">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D044CE1-E72F-8F19-0CDC-66BB3185AD42}"/>
              </a:ext>
            </a:extLst>
          </p:cNvPr>
          <p:cNvSpPr>
            <a:spLocks noGrp="1"/>
          </p:cNvSpPr>
          <p:nvPr>
            <p:ph idx="1"/>
          </p:nvPr>
        </p:nvSpPr>
        <p:spPr>
          <a:xfrm>
            <a:off x="1269714" y="1280787"/>
            <a:ext cx="10515600" cy="4896176"/>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3">
            <a:extLst>
              <a:ext uri="{FF2B5EF4-FFF2-40B4-BE49-F238E27FC236}">
                <a16:creationId xmlns:a16="http://schemas.microsoft.com/office/drawing/2014/main" id="{85114B27-1F31-BBAC-6A50-A79311918364}"/>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2" name="Title 1">
            <a:extLst>
              <a:ext uri="{FF2B5EF4-FFF2-40B4-BE49-F238E27FC236}">
                <a16:creationId xmlns:a16="http://schemas.microsoft.com/office/drawing/2014/main" id="{0F919230-6980-AF91-5E18-44C0C22B923E}"/>
              </a:ext>
            </a:extLst>
          </p:cNvPr>
          <p:cNvSpPr>
            <a:spLocks noGrp="1"/>
          </p:cNvSpPr>
          <p:nvPr>
            <p:ph type="title"/>
          </p:nvPr>
        </p:nvSpPr>
        <p:spPr>
          <a:xfrm>
            <a:off x="1269713" y="199584"/>
            <a:ext cx="10515600" cy="724581"/>
          </a:xfrm>
          <a:effectLst/>
        </p:spPr>
        <p:txBody>
          <a:bodyPr vert="horz" lIns="91440" tIns="82296" rIns="91440" bIns="45720" rtlCol="0" anchor="ctr">
            <a:normAutofit/>
          </a:bodyPr>
          <a:lstStyle>
            <a:lvl1pPr>
              <a:defRPr lang="en-US" sz="3200" dirty="0">
                <a:solidFill>
                  <a:schemeClr val="bg1"/>
                </a:solidFill>
                <a:latin typeface="nCino+Avenir Md" panose="020B0503020202020204" pitchFamily="34" charset="0"/>
                <a:cs typeface="nCino+Avenir Md" panose="020B0503020202020204" pitchFamily="34" charset="0"/>
              </a:defRPr>
            </a:lvl1pPr>
          </a:lstStyle>
          <a:p>
            <a:pPr marL="0" lvl="0"/>
            <a:r>
              <a:rPr lang="en-US"/>
              <a:t>Click to edit Master title style</a:t>
            </a:r>
            <a:endParaRPr lang="en-US" dirty="0"/>
          </a:p>
        </p:txBody>
      </p:sp>
      <p:cxnSp>
        <p:nvCxnSpPr>
          <p:cNvPr id="6" name="Straight Connector 5">
            <a:extLst>
              <a:ext uri="{FF2B5EF4-FFF2-40B4-BE49-F238E27FC236}">
                <a16:creationId xmlns:a16="http://schemas.microsoft.com/office/drawing/2014/main" id="{5C8A0357-441D-6857-9C51-1FA5052492A1}"/>
              </a:ext>
            </a:extLst>
          </p:cNvPr>
          <p:cNvCxnSpPr>
            <a:cxnSpLocks noGrp="1" noRot="1" noMove="1" noResize="1" noEditPoints="1" noAdjustHandles="1" noChangeArrowheads="1" noChangeShapeType="1"/>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7" name="Graphic 6">
            <a:extLst>
              <a:ext uri="{FF2B5EF4-FFF2-40B4-BE49-F238E27FC236}">
                <a16:creationId xmlns:a16="http://schemas.microsoft.com/office/drawing/2014/main" id="{25A77869-6B0F-F842-14F6-13FBFECFDF1C}"/>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135568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No_Margin_Blue">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D044CE1-E72F-8F19-0CDC-66BB3185AD42}"/>
              </a:ext>
            </a:extLst>
          </p:cNvPr>
          <p:cNvSpPr>
            <a:spLocks noGrp="1"/>
          </p:cNvSpPr>
          <p:nvPr>
            <p:ph idx="1"/>
          </p:nvPr>
        </p:nvSpPr>
        <p:spPr>
          <a:xfrm>
            <a:off x="334962" y="1280787"/>
            <a:ext cx="11450351" cy="4682984"/>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3">
            <a:extLst>
              <a:ext uri="{FF2B5EF4-FFF2-40B4-BE49-F238E27FC236}">
                <a16:creationId xmlns:a16="http://schemas.microsoft.com/office/drawing/2014/main" id="{85114B27-1F31-BBAC-6A50-A79311918364}"/>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2" name="Title 1">
            <a:extLst>
              <a:ext uri="{FF2B5EF4-FFF2-40B4-BE49-F238E27FC236}">
                <a16:creationId xmlns:a16="http://schemas.microsoft.com/office/drawing/2014/main" id="{0F919230-6980-AF91-5E18-44C0C22B923E}"/>
              </a:ext>
            </a:extLst>
          </p:cNvPr>
          <p:cNvSpPr>
            <a:spLocks noGrp="1"/>
          </p:cNvSpPr>
          <p:nvPr>
            <p:ph type="title"/>
          </p:nvPr>
        </p:nvSpPr>
        <p:spPr>
          <a:xfrm>
            <a:off x="334961" y="199584"/>
            <a:ext cx="11450351" cy="724581"/>
          </a:xfrm>
          <a:effectLst/>
        </p:spPr>
        <p:txBody>
          <a:bodyPr vert="horz" lIns="91440" tIns="82296" rIns="91440" bIns="45720" rtlCol="0" anchor="ctr">
            <a:normAutofit/>
          </a:bodyPr>
          <a:lstStyle>
            <a:lvl1pPr>
              <a:defRPr lang="en-US" sz="3200" dirty="0">
                <a:solidFill>
                  <a:schemeClr val="bg1"/>
                </a:solidFill>
                <a:latin typeface="nCino+Avenir Md" panose="020B0503020202020204" pitchFamily="34" charset="0"/>
                <a:cs typeface="nCino+Avenir Md" panose="020B0503020202020204" pitchFamily="34" charset="0"/>
              </a:defRPr>
            </a:lvl1pPr>
          </a:lstStyle>
          <a:p>
            <a:pPr marL="0" lvl="0"/>
            <a:r>
              <a:rPr lang="en-US"/>
              <a:t>Click to edit Master title style</a:t>
            </a:r>
            <a:endParaRPr lang="en-US" dirty="0"/>
          </a:p>
        </p:txBody>
      </p:sp>
      <p:cxnSp>
        <p:nvCxnSpPr>
          <p:cNvPr id="5" name="Straight Connector 4">
            <a:extLst>
              <a:ext uri="{FF2B5EF4-FFF2-40B4-BE49-F238E27FC236}">
                <a16:creationId xmlns:a16="http://schemas.microsoft.com/office/drawing/2014/main" id="{6C1428C4-0A65-AEDE-62C7-402EDDBD8596}"/>
              </a:ext>
            </a:extLst>
          </p:cNvPr>
          <p:cNvCxnSpPr>
            <a:cxnSpLocks noGrp="1" noRot="1" noMove="1" noResize="1" noEditPoints="1" noAdjustHandles="1" noChangeArrowheads="1" noChangeShapeType="1"/>
          </p:cNvCxnSpPr>
          <p:nvPr userDrawn="1"/>
        </p:nvCxnSpPr>
        <p:spPr>
          <a:xfrm>
            <a:off x="0" y="978435"/>
            <a:ext cx="12192000" cy="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BB381F6C-0922-02E4-C722-E72540C388CD}"/>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3342827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11" userDrawn="1">
          <p15:clr>
            <a:srgbClr val="FBAE40"/>
          </p15:clr>
        </p15:guide>
        <p15:guide id="2" orient="horz" pos="43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Underline_Title_Blue">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212D5CC-FFD0-E181-EE8B-4EB9BF82F63A}"/>
              </a:ext>
            </a:extLst>
          </p:cNvPr>
          <p:cNvSpPr>
            <a:spLocks noGrp="1"/>
          </p:cNvSpPr>
          <p:nvPr>
            <p:ph idx="1"/>
          </p:nvPr>
        </p:nvSpPr>
        <p:spPr>
          <a:xfrm>
            <a:off x="1269714" y="1280787"/>
            <a:ext cx="4987037" cy="4896176"/>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3">
            <a:extLst>
              <a:ext uri="{FF2B5EF4-FFF2-40B4-BE49-F238E27FC236}">
                <a16:creationId xmlns:a16="http://schemas.microsoft.com/office/drawing/2014/main" id="{D9DCDE05-6D9D-EDFC-C3D2-85F675CB8A78}"/>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2" name="Content Placeholder 2">
            <a:extLst>
              <a:ext uri="{FF2B5EF4-FFF2-40B4-BE49-F238E27FC236}">
                <a16:creationId xmlns:a16="http://schemas.microsoft.com/office/drawing/2014/main" id="{20B05C77-648E-5289-499F-8C7F8A01F395}"/>
              </a:ext>
            </a:extLst>
          </p:cNvPr>
          <p:cNvSpPr>
            <a:spLocks noGrp="1"/>
          </p:cNvSpPr>
          <p:nvPr>
            <p:ph idx="11"/>
          </p:nvPr>
        </p:nvSpPr>
        <p:spPr>
          <a:xfrm>
            <a:off x="6799955" y="1293313"/>
            <a:ext cx="4987037" cy="4896176"/>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7505A026-DC54-3144-79E8-89C39E09EA92}"/>
              </a:ext>
            </a:extLst>
          </p:cNvPr>
          <p:cNvSpPr>
            <a:spLocks noGrp="1"/>
          </p:cNvSpPr>
          <p:nvPr>
            <p:ph type="title"/>
          </p:nvPr>
        </p:nvSpPr>
        <p:spPr>
          <a:xfrm>
            <a:off x="1269713" y="199584"/>
            <a:ext cx="10515600" cy="724581"/>
          </a:xfrm>
          <a:effectLst/>
        </p:spPr>
        <p:txBody>
          <a:bodyPr vert="horz" lIns="91440" tIns="82296" rIns="91440" bIns="45720" rtlCol="0" anchor="ctr">
            <a:normAutofit/>
          </a:bodyPr>
          <a:lstStyle>
            <a:lvl1pPr>
              <a:defRPr lang="en-US" sz="3200" dirty="0">
                <a:solidFill>
                  <a:schemeClr val="bg1"/>
                </a:solidFill>
                <a:latin typeface="nCino+Avenir Md" panose="020B0503020202020204" pitchFamily="34" charset="0"/>
                <a:cs typeface="nCino+Avenir Md" panose="020B0503020202020204" pitchFamily="34" charset="0"/>
              </a:defRPr>
            </a:lvl1pPr>
          </a:lstStyle>
          <a:p>
            <a:pPr marL="0" lvl="0"/>
            <a:r>
              <a:rPr lang="en-US"/>
              <a:t>Click to edit Master title style</a:t>
            </a:r>
            <a:endParaRPr lang="en-US" dirty="0"/>
          </a:p>
        </p:txBody>
      </p:sp>
      <p:cxnSp>
        <p:nvCxnSpPr>
          <p:cNvPr id="5" name="Straight Connector 4">
            <a:extLst>
              <a:ext uri="{FF2B5EF4-FFF2-40B4-BE49-F238E27FC236}">
                <a16:creationId xmlns:a16="http://schemas.microsoft.com/office/drawing/2014/main" id="{21A66B8A-4603-B9C2-7A60-B433E0DB1309}"/>
              </a:ext>
            </a:extLst>
          </p:cNvPr>
          <p:cNvCxnSpPr>
            <a:cxnSpLocks noGrp="1" noRot="1" noMove="1" noResize="1" noEditPoints="1" noAdjustHandles="1" noChangeArrowheads="1" noChangeShapeType="1"/>
          </p:cNvCxnSpPr>
          <p:nvPr userDrawn="1"/>
        </p:nvCxnSpPr>
        <p:spPr>
          <a:xfrm>
            <a:off x="996950" y="978435"/>
            <a:ext cx="11195050" cy="0"/>
          </a:xfrm>
          <a:prstGeom prst="line">
            <a:avLst/>
          </a:prstGeom>
          <a:ln w="1270">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CDCF275-D4BF-A407-7E09-B06ADF0C8524}"/>
              </a:ext>
            </a:extLst>
          </p:cNvPr>
          <p:cNvCxnSpPr>
            <a:cxnSpLocks noGrp="1" noRot="1" noMove="1" noResize="1" noEditPoints="1" noAdjustHandles="1" noChangeArrowheads="1" noChangeShapeType="1"/>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423EA6E6-665D-62C3-9750-C273F054CF03}"/>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429443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Title_Blue_">
    <p:spTree>
      <p:nvGrpSpPr>
        <p:cNvPr id="1" name=""/>
        <p:cNvGrpSpPr/>
        <p:nvPr/>
      </p:nvGrpSpPr>
      <p:grpSpPr>
        <a:xfrm>
          <a:off x="0" y="0"/>
          <a:ext cx="0" cy="0"/>
          <a:chOff x="0" y="0"/>
          <a:chExt cx="0" cy="0"/>
        </a:xfrm>
      </p:grpSpPr>
      <p:sp>
        <p:nvSpPr>
          <p:cNvPr id="3" name="Footer Placeholder 3">
            <a:extLst>
              <a:ext uri="{FF2B5EF4-FFF2-40B4-BE49-F238E27FC236}">
                <a16:creationId xmlns:a16="http://schemas.microsoft.com/office/drawing/2014/main" id="{85114B27-1F31-BBAC-6A50-A79311918364}"/>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2" name="Content Placeholder 2">
            <a:extLst>
              <a:ext uri="{FF2B5EF4-FFF2-40B4-BE49-F238E27FC236}">
                <a16:creationId xmlns:a16="http://schemas.microsoft.com/office/drawing/2014/main" id="{3BB78EB0-6F5D-CB50-2DBE-239AA17E5822}"/>
              </a:ext>
            </a:extLst>
          </p:cNvPr>
          <p:cNvSpPr>
            <a:spLocks noGrp="1"/>
          </p:cNvSpPr>
          <p:nvPr>
            <p:ph idx="1"/>
          </p:nvPr>
        </p:nvSpPr>
        <p:spPr>
          <a:xfrm>
            <a:off x="1269714" y="1280787"/>
            <a:ext cx="4987037" cy="4896176"/>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a:extLst>
              <a:ext uri="{FF2B5EF4-FFF2-40B4-BE49-F238E27FC236}">
                <a16:creationId xmlns:a16="http://schemas.microsoft.com/office/drawing/2014/main" id="{979D6307-5B68-7EF6-948B-6B24B2293C8A}"/>
              </a:ext>
            </a:extLst>
          </p:cNvPr>
          <p:cNvSpPr>
            <a:spLocks noGrp="1"/>
          </p:cNvSpPr>
          <p:nvPr>
            <p:ph idx="11"/>
          </p:nvPr>
        </p:nvSpPr>
        <p:spPr>
          <a:xfrm>
            <a:off x="6799955" y="1293313"/>
            <a:ext cx="4987037" cy="4896176"/>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96B0DD31-E347-5327-CB7C-008A65FE5163}"/>
              </a:ext>
            </a:extLst>
          </p:cNvPr>
          <p:cNvSpPr>
            <a:spLocks noGrp="1"/>
          </p:cNvSpPr>
          <p:nvPr>
            <p:ph type="title"/>
          </p:nvPr>
        </p:nvSpPr>
        <p:spPr>
          <a:xfrm>
            <a:off x="1269713" y="199584"/>
            <a:ext cx="10515600" cy="724581"/>
          </a:xfrm>
          <a:effectLst/>
        </p:spPr>
        <p:txBody>
          <a:bodyPr vert="horz" lIns="91440" tIns="82296" rIns="91440" bIns="45720" rtlCol="0" anchor="ctr">
            <a:normAutofit/>
          </a:bodyPr>
          <a:lstStyle>
            <a:lvl1pPr>
              <a:defRPr lang="en-US" sz="3200" dirty="0">
                <a:solidFill>
                  <a:schemeClr val="bg1"/>
                </a:solidFill>
                <a:latin typeface="nCino+Avenir Md" panose="020B0503020202020204" pitchFamily="34" charset="0"/>
                <a:cs typeface="nCino+Avenir Md" panose="020B0503020202020204" pitchFamily="34" charset="0"/>
              </a:defRPr>
            </a:lvl1pPr>
          </a:lstStyle>
          <a:p>
            <a:pPr marL="0" lvl="0"/>
            <a:r>
              <a:rPr lang="en-US"/>
              <a:t>Click to edit Master title style</a:t>
            </a:r>
            <a:endParaRPr lang="en-US" dirty="0"/>
          </a:p>
        </p:txBody>
      </p:sp>
      <p:cxnSp>
        <p:nvCxnSpPr>
          <p:cNvPr id="7" name="Straight Connector 6">
            <a:extLst>
              <a:ext uri="{FF2B5EF4-FFF2-40B4-BE49-F238E27FC236}">
                <a16:creationId xmlns:a16="http://schemas.microsoft.com/office/drawing/2014/main" id="{E1760693-7F66-AACD-A853-399DAEC8011E}"/>
              </a:ext>
            </a:extLst>
          </p:cNvPr>
          <p:cNvCxnSpPr>
            <a:cxnSpLocks/>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A7B35479-8FA0-044B-460F-71E7D2F48E1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2180429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Title_Blue">
    <p:spTree>
      <p:nvGrpSpPr>
        <p:cNvPr id="1" name=""/>
        <p:cNvGrpSpPr/>
        <p:nvPr/>
      </p:nvGrpSpPr>
      <p:grpSpPr>
        <a:xfrm>
          <a:off x="0" y="0"/>
          <a:ext cx="0" cy="0"/>
          <a:chOff x="0" y="0"/>
          <a:chExt cx="0" cy="0"/>
        </a:xfrm>
      </p:grpSpPr>
      <p:sp>
        <p:nvSpPr>
          <p:cNvPr id="3" name="Footer Placeholder 3">
            <a:extLst>
              <a:ext uri="{FF2B5EF4-FFF2-40B4-BE49-F238E27FC236}">
                <a16:creationId xmlns:a16="http://schemas.microsoft.com/office/drawing/2014/main" id="{85114B27-1F31-BBAC-6A50-A79311918364}"/>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2" name="Content Placeholder 2">
            <a:extLst>
              <a:ext uri="{FF2B5EF4-FFF2-40B4-BE49-F238E27FC236}">
                <a16:creationId xmlns:a16="http://schemas.microsoft.com/office/drawing/2014/main" id="{3BB78EB0-6F5D-CB50-2DBE-239AA17E5822}"/>
              </a:ext>
            </a:extLst>
          </p:cNvPr>
          <p:cNvSpPr>
            <a:spLocks noGrp="1"/>
          </p:cNvSpPr>
          <p:nvPr>
            <p:ph idx="1"/>
          </p:nvPr>
        </p:nvSpPr>
        <p:spPr>
          <a:xfrm>
            <a:off x="6144016" y="1280787"/>
            <a:ext cx="5658407" cy="4896176"/>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5">
            <a:extLst>
              <a:ext uri="{FF2B5EF4-FFF2-40B4-BE49-F238E27FC236}">
                <a16:creationId xmlns:a16="http://schemas.microsoft.com/office/drawing/2014/main" id="{26CD42F5-25A5-4178-68CA-9D3EA7698111}"/>
              </a:ext>
            </a:extLst>
          </p:cNvPr>
          <p:cNvSpPr>
            <a:spLocks noGrp="1"/>
          </p:cNvSpPr>
          <p:nvPr>
            <p:ph type="pic" sz="quarter" idx="16"/>
          </p:nvPr>
        </p:nvSpPr>
        <p:spPr>
          <a:xfrm>
            <a:off x="-132980" y="1265155"/>
            <a:ext cx="5757165" cy="4667350"/>
          </a:xfrm>
          <a:custGeom>
            <a:avLst/>
            <a:gdLst>
              <a:gd name="connsiteX0" fmla="*/ 0 w 4623560"/>
              <a:gd name="connsiteY0" fmla="*/ 0 h 4623560"/>
              <a:gd name="connsiteX1" fmla="*/ 2311780 w 4623560"/>
              <a:gd name="connsiteY1" fmla="*/ 0 h 4623560"/>
              <a:gd name="connsiteX2" fmla="*/ 4623560 w 4623560"/>
              <a:gd name="connsiteY2" fmla="*/ 2311780 h 4623560"/>
              <a:gd name="connsiteX3" fmla="*/ 2311780 w 4623560"/>
              <a:gd name="connsiteY3" fmla="*/ 4623560 h 4623560"/>
              <a:gd name="connsiteX4" fmla="*/ 0 w 4623560"/>
              <a:gd name="connsiteY4" fmla="*/ 4623560 h 4623560"/>
              <a:gd name="connsiteX5" fmla="*/ 0 w 4623560"/>
              <a:gd name="connsiteY5" fmla="*/ 0 h 4623560"/>
              <a:gd name="connsiteX0" fmla="*/ 1114816 w 5738376"/>
              <a:gd name="connsiteY0" fmla="*/ 0 h 4636086"/>
              <a:gd name="connsiteX1" fmla="*/ 3426596 w 5738376"/>
              <a:gd name="connsiteY1" fmla="*/ 0 h 4636086"/>
              <a:gd name="connsiteX2" fmla="*/ 5738376 w 5738376"/>
              <a:gd name="connsiteY2" fmla="*/ 2311780 h 4636086"/>
              <a:gd name="connsiteX3" fmla="*/ 3426596 w 5738376"/>
              <a:gd name="connsiteY3" fmla="*/ 4623560 h 4636086"/>
              <a:gd name="connsiteX4" fmla="*/ 0 w 5738376"/>
              <a:gd name="connsiteY4" fmla="*/ 4636086 h 4636086"/>
              <a:gd name="connsiteX5" fmla="*/ 1114816 w 5738376"/>
              <a:gd name="connsiteY5" fmla="*/ 0 h 4636086"/>
              <a:gd name="connsiteX0" fmla="*/ 0 w 5757165"/>
              <a:gd name="connsiteY0" fmla="*/ 0 h 4636086"/>
              <a:gd name="connsiteX1" fmla="*/ 3445385 w 5757165"/>
              <a:gd name="connsiteY1" fmla="*/ 0 h 4636086"/>
              <a:gd name="connsiteX2" fmla="*/ 5757165 w 5757165"/>
              <a:gd name="connsiteY2" fmla="*/ 2311780 h 4636086"/>
              <a:gd name="connsiteX3" fmla="*/ 3445385 w 5757165"/>
              <a:gd name="connsiteY3" fmla="*/ 4623560 h 4636086"/>
              <a:gd name="connsiteX4" fmla="*/ 18789 w 5757165"/>
              <a:gd name="connsiteY4" fmla="*/ 4636086 h 4636086"/>
              <a:gd name="connsiteX5" fmla="*/ 0 w 5757165"/>
              <a:gd name="connsiteY5" fmla="*/ 0 h 463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57165" h="4636086">
                <a:moveTo>
                  <a:pt x="0" y="0"/>
                </a:moveTo>
                <a:lnTo>
                  <a:pt x="3445385" y="0"/>
                </a:lnTo>
                <a:cubicBezTo>
                  <a:pt x="4722146" y="0"/>
                  <a:pt x="5757165" y="1035019"/>
                  <a:pt x="5757165" y="2311780"/>
                </a:cubicBezTo>
                <a:cubicBezTo>
                  <a:pt x="5757165" y="3588541"/>
                  <a:pt x="4722146" y="4623560"/>
                  <a:pt x="3445385" y="4623560"/>
                </a:cubicBezTo>
                <a:lnTo>
                  <a:pt x="18789" y="4636086"/>
                </a:lnTo>
                <a:lnTo>
                  <a:pt x="0" y="0"/>
                </a:lnTo>
                <a:close/>
              </a:path>
            </a:pathLst>
          </a:custGeom>
        </p:spPr>
        <p:txBody>
          <a:bodyPr anchor="ctr">
            <a:normAutofit/>
          </a:bodyPr>
          <a:lstStyle>
            <a:lvl1pPr marL="0" indent="0" algn="ctr">
              <a:buNone/>
              <a:defRPr sz="1600">
                <a:solidFill>
                  <a:schemeClr val="bg1"/>
                </a:solidFill>
              </a:defRPr>
            </a:lvl1pPr>
          </a:lstStyle>
          <a:p>
            <a:r>
              <a:rPr lang="en-US"/>
              <a:t>Click icon to add picture</a:t>
            </a:r>
            <a:endParaRPr lang="en-US" dirty="0"/>
          </a:p>
        </p:txBody>
      </p:sp>
      <p:sp>
        <p:nvSpPr>
          <p:cNvPr id="4" name="Title 1">
            <a:extLst>
              <a:ext uri="{FF2B5EF4-FFF2-40B4-BE49-F238E27FC236}">
                <a16:creationId xmlns:a16="http://schemas.microsoft.com/office/drawing/2014/main" id="{5D2F6270-A68F-2EA2-1FC9-65135C485A03}"/>
              </a:ext>
            </a:extLst>
          </p:cNvPr>
          <p:cNvSpPr>
            <a:spLocks noGrp="1"/>
          </p:cNvSpPr>
          <p:nvPr>
            <p:ph type="title"/>
          </p:nvPr>
        </p:nvSpPr>
        <p:spPr>
          <a:xfrm>
            <a:off x="1269713" y="199584"/>
            <a:ext cx="10515600" cy="724581"/>
          </a:xfrm>
          <a:effectLst/>
        </p:spPr>
        <p:txBody>
          <a:bodyPr vert="horz" lIns="91440" tIns="82296" rIns="91440" bIns="45720" rtlCol="0" anchor="ctr">
            <a:normAutofit/>
          </a:bodyPr>
          <a:lstStyle>
            <a:lvl1pPr>
              <a:defRPr lang="en-US" sz="3200" dirty="0">
                <a:solidFill>
                  <a:schemeClr val="bg1"/>
                </a:solidFill>
                <a:latin typeface="nCino+Avenir Md" panose="020B0503020202020204" pitchFamily="34" charset="0"/>
                <a:cs typeface="nCino+Avenir Md" panose="020B0503020202020204" pitchFamily="34" charset="0"/>
              </a:defRPr>
            </a:lvl1pPr>
          </a:lstStyle>
          <a:p>
            <a:pPr marL="0" lvl="0"/>
            <a:r>
              <a:rPr lang="en-US"/>
              <a:t>Click to edit Master title style</a:t>
            </a:r>
            <a:endParaRPr lang="en-US" dirty="0"/>
          </a:p>
        </p:txBody>
      </p:sp>
      <p:cxnSp>
        <p:nvCxnSpPr>
          <p:cNvPr id="6" name="Straight Connector 5">
            <a:extLst>
              <a:ext uri="{FF2B5EF4-FFF2-40B4-BE49-F238E27FC236}">
                <a16:creationId xmlns:a16="http://schemas.microsoft.com/office/drawing/2014/main" id="{9A15B6DE-8FB4-FAA3-A6F3-FF3530A1D520}"/>
              </a:ext>
            </a:extLst>
          </p:cNvPr>
          <p:cNvCxnSpPr>
            <a:cxnSpLocks/>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F704FCAF-1E37-27DB-B35A-57D9600DDED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226006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Speakers">
    <p:spTree>
      <p:nvGrpSpPr>
        <p:cNvPr id="1" name=""/>
        <p:cNvGrpSpPr/>
        <p:nvPr/>
      </p:nvGrpSpPr>
      <p:grpSpPr>
        <a:xfrm>
          <a:off x="0" y="0"/>
          <a:ext cx="0" cy="0"/>
          <a:chOff x="0" y="0"/>
          <a:chExt cx="0" cy="0"/>
        </a:xfrm>
      </p:grpSpPr>
      <p:sp>
        <p:nvSpPr>
          <p:cNvPr id="3" name="Footer Placeholder 3">
            <a:extLst>
              <a:ext uri="{FF2B5EF4-FFF2-40B4-BE49-F238E27FC236}">
                <a16:creationId xmlns:a16="http://schemas.microsoft.com/office/drawing/2014/main" id="{85114B27-1F31-BBAC-6A50-A79311918364}"/>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20" name="Text Placeholder 19">
            <a:extLst>
              <a:ext uri="{FF2B5EF4-FFF2-40B4-BE49-F238E27FC236}">
                <a16:creationId xmlns:a16="http://schemas.microsoft.com/office/drawing/2014/main" id="{4A1BAB6A-BFD0-4A24-21E5-40C593243229}"/>
              </a:ext>
            </a:extLst>
          </p:cNvPr>
          <p:cNvSpPr>
            <a:spLocks noGrp="1"/>
          </p:cNvSpPr>
          <p:nvPr>
            <p:ph type="body" sz="quarter" idx="13" hasCustomPrompt="1"/>
          </p:nvPr>
        </p:nvSpPr>
        <p:spPr>
          <a:xfrm>
            <a:off x="1135932" y="3993418"/>
            <a:ext cx="1942992" cy="326310"/>
          </a:xfrm>
        </p:spPr>
        <p:txBody>
          <a:bodyPr anchor="b" anchorCtr="0">
            <a:normAutofit/>
          </a:bodyPr>
          <a:lstStyle>
            <a:lvl1pPr marL="0" indent="0" algn="ctr">
              <a:buNone/>
              <a:defRPr sz="16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Name</a:t>
            </a:r>
          </a:p>
        </p:txBody>
      </p:sp>
      <p:sp>
        <p:nvSpPr>
          <p:cNvPr id="21" name="Text Placeholder 19">
            <a:extLst>
              <a:ext uri="{FF2B5EF4-FFF2-40B4-BE49-F238E27FC236}">
                <a16:creationId xmlns:a16="http://schemas.microsoft.com/office/drawing/2014/main" id="{38AC0ED3-52D6-8B64-BC10-FF73E0C5B6B6}"/>
              </a:ext>
            </a:extLst>
          </p:cNvPr>
          <p:cNvSpPr>
            <a:spLocks noGrp="1"/>
          </p:cNvSpPr>
          <p:nvPr>
            <p:ph type="body" sz="quarter" idx="14" hasCustomPrompt="1"/>
          </p:nvPr>
        </p:nvSpPr>
        <p:spPr>
          <a:xfrm>
            <a:off x="1135933" y="4411417"/>
            <a:ext cx="1942992" cy="326310"/>
          </a:xfrm>
        </p:spPr>
        <p:txBody>
          <a:bodyPr>
            <a:noAutofit/>
          </a:bodyPr>
          <a:lstStyle>
            <a:lvl1pPr marL="0" indent="0" algn="ctr">
              <a:buNone/>
              <a:defRPr sz="12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Job title and company </a:t>
            </a:r>
          </a:p>
        </p:txBody>
      </p:sp>
      <p:sp>
        <p:nvSpPr>
          <p:cNvPr id="15" name="Text Placeholder 19">
            <a:extLst>
              <a:ext uri="{FF2B5EF4-FFF2-40B4-BE49-F238E27FC236}">
                <a16:creationId xmlns:a16="http://schemas.microsoft.com/office/drawing/2014/main" id="{357C17CC-A0A3-F858-B025-A2016BD86F07}"/>
              </a:ext>
            </a:extLst>
          </p:cNvPr>
          <p:cNvSpPr>
            <a:spLocks noGrp="1"/>
          </p:cNvSpPr>
          <p:nvPr>
            <p:ph type="body" sz="quarter" idx="19" hasCustomPrompt="1"/>
          </p:nvPr>
        </p:nvSpPr>
        <p:spPr>
          <a:xfrm>
            <a:off x="3791364" y="3993418"/>
            <a:ext cx="1942992" cy="326310"/>
          </a:xfrm>
        </p:spPr>
        <p:txBody>
          <a:bodyPr anchor="b" anchorCtr="0">
            <a:normAutofit/>
          </a:bodyPr>
          <a:lstStyle>
            <a:lvl1pPr marL="0" indent="0" algn="ctr">
              <a:buNone/>
              <a:defRPr sz="16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Name</a:t>
            </a:r>
          </a:p>
        </p:txBody>
      </p:sp>
      <p:sp>
        <p:nvSpPr>
          <p:cNvPr id="16" name="Text Placeholder 19">
            <a:extLst>
              <a:ext uri="{FF2B5EF4-FFF2-40B4-BE49-F238E27FC236}">
                <a16:creationId xmlns:a16="http://schemas.microsoft.com/office/drawing/2014/main" id="{4D36ED33-9F64-9DAA-8A3F-25F620FEF3EB}"/>
              </a:ext>
            </a:extLst>
          </p:cNvPr>
          <p:cNvSpPr>
            <a:spLocks noGrp="1"/>
          </p:cNvSpPr>
          <p:nvPr>
            <p:ph type="body" sz="quarter" idx="20" hasCustomPrompt="1"/>
          </p:nvPr>
        </p:nvSpPr>
        <p:spPr>
          <a:xfrm>
            <a:off x="3791365" y="4411417"/>
            <a:ext cx="1942992" cy="326310"/>
          </a:xfrm>
        </p:spPr>
        <p:txBody>
          <a:bodyPr>
            <a:noAutofit/>
          </a:bodyPr>
          <a:lstStyle>
            <a:lvl1pPr marL="0" indent="0" algn="ctr">
              <a:buNone/>
              <a:defRPr sz="12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Job title and company </a:t>
            </a:r>
          </a:p>
        </p:txBody>
      </p:sp>
      <p:sp>
        <p:nvSpPr>
          <p:cNvPr id="17" name="Text Placeholder 19">
            <a:extLst>
              <a:ext uri="{FF2B5EF4-FFF2-40B4-BE49-F238E27FC236}">
                <a16:creationId xmlns:a16="http://schemas.microsoft.com/office/drawing/2014/main" id="{BD8D666D-9A14-3D66-D542-DDF8C90BC63D}"/>
              </a:ext>
            </a:extLst>
          </p:cNvPr>
          <p:cNvSpPr>
            <a:spLocks noGrp="1"/>
          </p:cNvSpPr>
          <p:nvPr>
            <p:ph type="body" sz="quarter" idx="21" hasCustomPrompt="1"/>
          </p:nvPr>
        </p:nvSpPr>
        <p:spPr>
          <a:xfrm>
            <a:off x="6470735" y="3993418"/>
            <a:ext cx="1942992" cy="326310"/>
          </a:xfrm>
        </p:spPr>
        <p:txBody>
          <a:bodyPr anchor="b" anchorCtr="0">
            <a:normAutofit/>
          </a:bodyPr>
          <a:lstStyle>
            <a:lvl1pPr marL="0" indent="0" algn="ctr">
              <a:buNone/>
              <a:defRPr sz="16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Name</a:t>
            </a:r>
          </a:p>
        </p:txBody>
      </p:sp>
      <p:sp>
        <p:nvSpPr>
          <p:cNvPr id="18" name="Text Placeholder 19">
            <a:extLst>
              <a:ext uri="{FF2B5EF4-FFF2-40B4-BE49-F238E27FC236}">
                <a16:creationId xmlns:a16="http://schemas.microsoft.com/office/drawing/2014/main" id="{A2CC12D3-4C29-0838-DF8B-4398E2122E59}"/>
              </a:ext>
            </a:extLst>
          </p:cNvPr>
          <p:cNvSpPr>
            <a:spLocks noGrp="1"/>
          </p:cNvSpPr>
          <p:nvPr>
            <p:ph type="body" sz="quarter" idx="22" hasCustomPrompt="1"/>
          </p:nvPr>
        </p:nvSpPr>
        <p:spPr>
          <a:xfrm>
            <a:off x="6470736" y="4411417"/>
            <a:ext cx="1942992" cy="326310"/>
          </a:xfrm>
        </p:spPr>
        <p:txBody>
          <a:bodyPr>
            <a:noAutofit/>
          </a:bodyPr>
          <a:lstStyle>
            <a:lvl1pPr marL="0" indent="0" algn="ctr">
              <a:buNone/>
              <a:defRPr sz="12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Job title and company </a:t>
            </a:r>
          </a:p>
        </p:txBody>
      </p:sp>
      <p:sp>
        <p:nvSpPr>
          <p:cNvPr id="19" name="Text Placeholder 19">
            <a:extLst>
              <a:ext uri="{FF2B5EF4-FFF2-40B4-BE49-F238E27FC236}">
                <a16:creationId xmlns:a16="http://schemas.microsoft.com/office/drawing/2014/main" id="{A9A31EBD-CAAA-76AE-A1B9-42E17943C61A}"/>
              </a:ext>
            </a:extLst>
          </p:cNvPr>
          <p:cNvSpPr>
            <a:spLocks noGrp="1"/>
          </p:cNvSpPr>
          <p:nvPr>
            <p:ph type="body" sz="quarter" idx="23" hasCustomPrompt="1"/>
          </p:nvPr>
        </p:nvSpPr>
        <p:spPr>
          <a:xfrm>
            <a:off x="9150106" y="3993418"/>
            <a:ext cx="1942992" cy="326310"/>
          </a:xfrm>
        </p:spPr>
        <p:txBody>
          <a:bodyPr anchor="b" anchorCtr="0">
            <a:normAutofit/>
          </a:bodyPr>
          <a:lstStyle>
            <a:lvl1pPr marL="0" indent="0" algn="ctr">
              <a:buNone/>
              <a:defRPr sz="16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Name</a:t>
            </a:r>
          </a:p>
        </p:txBody>
      </p:sp>
      <p:sp>
        <p:nvSpPr>
          <p:cNvPr id="22" name="Text Placeholder 19">
            <a:extLst>
              <a:ext uri="{FF2B5EF4-FFF2-40B4-BE49-F238E27FC236}">
                <a16:creationId xmlns:a16="http://schemas.microsoft.com/office/drawing/2014/main" id="{CED4C185-3F42-46DE-4C48-27580BE3848D}"/>
              </a:ext>
            </a:extLst>
          </p:cNvPr>
          <p:cNvSpPr>
            <a:spLocks noGrp="1"/>
          </p:cNvSpPr>
          <p:nvPr>
            <p:ph type="body" sz="quarter" idx="24" hasCustomPrompt="1"/>
          </p:nvPr>
        </p:nvSpPr>
        <p:spPr>
          <a:xfrm>
            <a:off x="9150107" y="4411417"/>
            <a:ext cx="1942992" cy="326310"/>
          </a:xfrm>
        </p:spPr>
        <p:txBody>
          <a:bodyPr>
            <a:noAutofit/>
          </a:bodyPr>
          <a:lstStyle>
            <a:lvl1pPr marL="0" indent="0" algn="ctr">
              <a:buNone/>
              <a:defRPr sz="12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Job title and company </a:t>
            </a:r>
          </a:p>
        </p:txBody>
      </p:sp>
      <p:pic>
        <p:nvPicPr>
          <p:cNvPr id="5" name="Graphic 4">
            <a:extLst>
              <a:ext uri="{FF2B5EF4-FFF2-40B4-BE49-F238E27FC236}">
                <a16:creationId xmlns:a16="http://schemas.microsoft.com/office/drawing/2014/main" id="{906332D9-EC50-3DBF-B760-BDC3CBBC4DD8}"/>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
        <p:nvSpPr>
          <p:cNvPr id="9" name="Picture Placeholder 8">
            <a:extLst>
              <a:ext uri="{FF2B5EF4-FFF2-40B4-BE49-F238E27FC236}">
                <a16:creationId xmlns:a16="http://schemas.microsoft.com/office/drawing/2014/main" id="{B0701735-D3E1-4F83-3EEE-CD6ED0A1E120}"/>
              </a:ext>
            </a:extLst>
          </p:cNvPr>
          <p:cNvSpPr>
            <a:spLocks noGrp="1"/>
          </p:cNvSpPr>
          <p:nvPr>
            <p:ph type="pic" sz="quarter" idx="25"/>
          </p:nvPr>
        </p:nvSpPr>
        <p:spPr>
          <a:xfrm>
            <a:off x="1152078" y="1929885"/>
            <a:ext cx="1871981" cy="1874520"/>
          </a:xfrm>
          <a:prstGeom prst="roundRect">
            <a:avLst/>
          </a:prstGeom>
        </p:spPr>
        <p:txBody>
          <a:bodyPr anchor="ctr">
            <a:normAutofit/>
          </a:bodyPr>
          <a:lstStyle>
            <a:lvl1pPr marL="0" indent="0" algn="ctr">
              <a:buNone/>
              <a:defRPr sz="1600"/>
            </a:lvl1pPr>
          </a:lstStyle>
          <a:p>
            <a:r>
              <a:rPr lang="en-US"/>
              <a:t>Click icon to add picture</a:t>
            </a:r>
            <a:endParaRPr lang="en-US" dirty="0"/>
          </a:p>
        </p:txBody>
      </p:sp>
      <p:sp>
        <p:nvSpPr>
          <p:cNvPr id="10" name="Picture Placeholder 8">
            <a:extLst>
              <a:ext uri="{FF2B5EF4-FFF2-40B4-BE49-F238E27FC236}">
                <a16:creationId xmlns:a16="http://schemas.microsoft.com/office/drawing/2014/main" id="{A623B261-BD1F-3544-A9E1-FD80C724CB7F}"/>
              </a:ext>
            </a:extLst>
          </p:cNvPr>
          <p:cNvSpPr>
            <a:spLocks noGrp="1"/>
          </p:cNvSpPr>
          <p:nvPr>
            <p:ph type="pic" sz="quarter" idx="26"/>
          </p:nvPr>
        </p:nvSpPr>
        <p:spPr>
          <a:xfrm>
            <a:off x="3826869" y="1929885"/>
            <a:ext cx="1871981" cy="1874520"/>
          </a:xfrm>
          <a:prstGeom prst="roundRect">
            <a:avLst/>
          </a:prstGeom>
        </p:spPr>
        <p:txBody>
          <a:bodyPr anchor="ctr">
            <a:normAutofit/>
          </a:bodyPr>
          <a:lstStyle>
            <a:lvl1pPr marL="0" indent="0" algn="ctr">
              <a:buNone/>
              <a:defRPr sz="1600"/>
            </a:lvl1pPr>
          </a:lstStyle>
          <a:p>
            <a:r>
              <a:rPr lang="en-US"/>
              <a:t>Click icon to add picture</a:t>
            </a:r>
            <a:endParaRPr lang="en-US" dirty="0"/>
          </a:p>
        </p:txBody>
      </p:sp>
      <p:sp>
        <p:nvSpPr>
          <p:cNvPr id="13" name="Picture Placeholder 8">
            <a:extLst>
              <a:ext uri="{FF2B5EF4-FFF2-40B4-BE49-F238E27FC236}">
                <a16:creationId xmlns:a16="http://schemas.microsoft.com/office/drawing/2014/main" id="{2C48D406-FB38-BB83-DEB4-84F3BC37CCB4}"/>
              </a:ext>
            </a:extLst>
          </p:cNvPr>
          <p:cNvSpPr>
            <a:spLocks noGrp="1"/>
          </p:cNvSpPr>
          <p:nvPr>
            <p:ph type="pic" sz="quarter" idx="27"/>
          </p:nvPr>
        </p:nvSpPr>
        <p:spPr>
          <a:xfrm>
            <a:off x="6501662" y="1929885"/>
            <a:ext cx="1871981" cy="1874520"/>
          </a:xfrm>
          <a:prstGeom prst="roundRect">
            <a:avLst/>
          </a:prstGeom>
        </p:spPr>
        <p:txBody>
          <a:bodyPr anchor="ctr">
            <a:normAutofit/>
          </a:bodyPr>
          <a:lstStyle>
            <a:lvl1pPr marL="0" indent="0" algn="ctr">
              <a:buNone/>
              <a:defRPr sz="1600"/>
            </a:lvl1pPr>
          </a:lstStyle>
          <a:p>
            <a:r>
              <a:rPr lang="en-US"/>
              <a:t>Click icon to add picture</a:t>
            </a:r>
            <a:endParaRPr lang="en-US" dirty="0"/>
          </a:p>
        </p:txBody>
      </p:sp>
      <p:sp>
        <p:nvSpPr>
          <p:cNvPr id="14" name="Picture Placeholder 8">
            <a:extLst>
              <a:ext uri="{FF2B5EF4-FFF2-40B4-BE49-F238E27FC236}">
                <a16:creationId xmlns:a16="http://schemas.microsoft.com/office/drawing/2014/main" id="{22978BFD-378F-8CBF-68F4-DA2F124921EE}"/>
              </a:ext>
            </a:extLst>
          </p:cNvPr>
          <p:cNvSpPr>
            <a:spLocks noGrp="1"/>
          </p:cNvSpPr>
          <p:nvPr>
            <p:ph type="pic" sz="quarter" idx="28"/>
          </p:nvPr>
        </p:nvSpPr>
        <p:spPr>
          <a:xfrm>
            <a:off x="9186795" y="1929885"/>
            <a:ext cx="1871981" cy="1874520"/>
          </a:xfrm>
          <a:prstGeom prst="roundRect">
            <a:avLst/>
          </a:prstGeom>
        </p:spPr>
        <p:txBody>
          <a:bodyPr anchor="ctr">
            <a:normAutofit/>
          </a:bodyPr>
          <a:lstStyle>
            <a:lvl1pPr marL="0" indent="0" algn="ctr">
              <a:buNone/>
              <a:defRPr sz="1600"/>
            </a:lvl1pPr>
          </a:lstStyle>
          <a:p>
            <a:r>
              <a:rPr lang="en-US"/>
              <a:t>Click icon to add picture</a:t>
            </a:r>
            <a:endParaRPr lang="en-US" dirty="0"/>
          </a:p>
        </p:txBody>
      </p:sp>
    </p:spTree>
    <p:extLst>
      <p:ext uri="{BB962C8B-B14F-4D97-AF65-F5344CB8AC3E}">
        <p14:creationId xmlns:p14="http://schemas.microsoft.com/office/powerpoint/2010/main" val="1500457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5_Title_Center_Blue">
    <p:bg>
      <p:bgPr>
        <a:gradFill flip="none" rotWithShape="1">
          <a:gsLst>
            <a:gs pos="100000">
              <a:schemeClr val="tx1"/>
            </a:gs>
            <a:gs pos="21000">
              <a:schemeClr val="tx2"/>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4A1DD7-6994-5271-22E0-F5E42E906F2E}"/>
              </a:ext>
            </a:extLst>
          </p:cNvPr>
          <p:cNvSpPr>
            <a:spLocks noGrp="1"/>
          </p:cNvSpPr>
          <p:nvPr>
            <p:ph type="body" sz="quarter" idx="10" hasCustomPrompt="1"/>
          </p:nvPr>
        </p:nvSpPr>
        <p:spPr>
          <a:xfrm>
            <a:off x="2488406" y="3049587"/>
            <a:ext cx="7215188" cy="758825"/>
          </a:xfrm>
        </p:spPr>
        <p:txBody>
          <a:bodyPr wrap="square" tIns="237744" anchor="ctr">
            <a:noAutofit/>
          </a:bodyPr>
          <a:lstStyle>
            <a:lvl1pPr marL="0" indent="0" algn="ctr">
              <a:buNone/>
              <a:defRPr sz="4000" b="1"/>
            </a:lvl1pPr>
          </a:lstStyle>
          <a:p>
            <a:pPr lvl="0"/>
            <a:r>
              <a:rPr lang="en-US" dirty="0"/>
              <a:t>HEADLINE CALLOUT</a:t>
            </a:r>
          </a:p>
        </p:txBody>
      </p:sp>
    </p:spTree>
    <p:extLst>
      <p:ext uri="{BB962C8B-B14F-4D97-AF65-F5344CB8AC3E}">
        <p14:creationId xmlns:p14="http://schemas.microsoft.com/office/powerpoint/2010/main" val="1442622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6_Blank-Content">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D044CE1-E72F-8F19-0CDC-66BB3185AD42}"/>
              </a:ext>
            </a:extLst>
          </p:cNvPr>
          <p:cNvSpPr>
            <a:spLocks noGrp="1"/>
          </p:cNvSpPr>
          <p:nvPr>
            <p:ph idx="1"/>
          </p:nvPr>
        </p:nvSpPr>
        <p:spPr>
          <a:xfrm>
            <a:off x="334962" y="1280787"/>
            <a:ext cx="11450351" cy="4682984"/>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3">
            <a:extLst>
              <a:ext uri="{FF2B5EF4-FFF2-40B4-BE49-F238E27FC236}">
                <a16:creationId xmlns:a16="http://schemas.microsoft.com/office/drawing/2014/main" id="{85114B27-1F31-BBAC-6A50-A79311918364}"/>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2" name="Title 1">
            <a:extLst>
              <a:ext uri="{FF2B5EF4-FFF2-40B4-BE49-F238E27FC236}">
                <a16:creationId xmlns:a16="http://schemas.microsoft.com/office/drawing/2014/main" id="{0F919230-6980-AF91-5E18-44C0C22B923E}"/>
              </a:ext>
            </a:extLst>
          </p:cNvPr>
          <p:cNvSpPr>
            <a:spLocks noGrp="1"/>
          </p:cNvSpPr>
          <p:nvPr>
            <p:ph type="title"/>
          </p:nvPr>
        </p:nvSpPr>
        <p:spPr>
          <a:xfrm>
            <a:off x="334961" y="199584"/>
            <a:ext cx="11450351" cy="724581"/>
          </a:xfrm>
          <a:effectLst/>
        </p:spPr>
        <p:txBody>
          <a:bodyPr vert="horz" lIns="91440" tIns="82296" rIns="91440" bIns="45720" rtlCol="0" anchor="ctr">
            <a:normAutofit/>
          </a:bodyPr>
          <a:lstStyle>
            <a:lvl1pPr>
              <a:defRPr lang="en-US" sz="3200" dirty="0">
                <a:solidFill>
                  <a:schemeClr val="bg1"/>
                </a:solidFill>
                <a:latin typeface="nCino+Avenir Md" panose="020B0503020202020204" pitchFamily="34" charset="0"/>
                <a:cs typeface="nCino+Avenir Md" panose="020B0503020202020204" pitchFamily="34" charset="0"/>
              </a:defRPr>
            </a:lvl1pPr>
          </a:lstStyle>
          <a:p>
            <a:pPr marL="0" lvl="0"/>
            <a:r>
              <a:rPr lang="en-US"/>
              <a:t>Click to edit Master title style</a:t>
            </a:r>
            <a:endParaRPr lang="en-US" dirty="0"/>
          </a:p>
        </p:txBody>
      </p:sp>
      <p:pic>
        <p:nvPicPr>
          <p:cNvPr id="8" name="Graphic 7">
            <a:extLst>
              <a:ext uri="{FF2B5EF4-FFF2-40B4-BE49-F238E27FC236}">
                <a16:creationId xmlns:a16="http://schemas.microsoft.com/office/drawing/2014/main" id="{BB381F6C-0922-02E4-C722-E72540C388CD}"/>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1091474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11">
          <p15:clr>
            <a:srgbClr val="FBAE40"/>
          </p15:clr>
        </p15:guide>
        <p15:guide id="2" orient="horz" pos="43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Quote_Blue">
    <p:bg>
      <p:bgPr>
        <a:gradFill flip="none" rotWithShape="1">
          <a:gsLst>
            <a:gs pos="100000">
              <a:schemeClr val="tx1"/>
            </a:gs>
            <a:gs pos="21000">
              <a:schemeClr val="tx2"/>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6EAE209E-3761-799E-7B1D-171BCAAFF476}"/>
              </a:ext>
            </a:extLst>
          </p:cNvPr>
          <p:cNvSpPr>
            <a:spLocks noGrp="1"/>
          </p:cNvSpPr>
          <p:nvPr>
            <p:ph type="body" sz="quarter" idx="13" hasCustomPrompt="1"/>
          </p:nvPr>
        </p:nvSpPr>
        <p:spPr>
          <a:xfrm>
            <a:off x="1403350" y="5085364"/>
            <a:ext cx="5710238" cy="334361"/>
          </a:xfrm>
        </p:spPr>
        <p:txBody>
          <a:bodyPr>
            <a:normAutofit/>
          </a:bodyPr>
          <a:lstStyle>
            <a:lvl1pPr marL="0" indent="0">
              <a:buNone/>
              <a:defRPr sz="1800" b="1">
                <a:solidFill>
                  <a:schemeClr val="accent2"/>
                </a:solidFill>
              </a:defRPr>
            </a:lvl1pPr>
          </a:lstStyle>
          <a:p>
            <a:pPr lvl="0"/>
            <a:r>
              <a:rPr lang="en-US" dirty="0"/>
              <a:t>Name</a:t>
            </a:r>
          </a:p>
        </p:txBody>
      </p:sp>
      <p:pic>
        <p:nvPicPr>
          <p:cNvPr id="2" name="Graphic 1">
            <a:extLst>
              <a:ext uri="{FF2B5EF4-FFF2-40B4-BE49-F238E27FC236}">
                <a16:creationId xmlns:a16="http://schemas.microsoft.com/office/drawing/2014/main" id="{A3C38DA6-E1E6-D416-18AD-792C59FA377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0800000">
            <a:off x="920357" y="561100"/>
            <a:ext cx="2593551" cy="2593551"/>
          </a:xfrm>
          <a:prstGeom prst="rect">
            <a:avLst/>
          </a:prstGeom>
        </p:spPr>
      </p:pic>
      <p:sp>
        <p:nvSpPr>
          <p:cNvPr id="7" name="Text Placeholder 6">
            <a:extLst>
              <a:ext uri="{FF2B5EF4-FFF2-40B4-BE49-F238E27FC236}">
                <a16:creationId xmlns:a16="http://schemas.microsoft.com/office/drawing/2014/main" id="{DEE20BF1-20AD-B559-12DD-FE46CC1DA249}"/>
              </a:ext>
            </a:extLst>
          </p:cNvPr>
          <p:cNvSpPr>
            <a:spLocks noGrp="1"/>
          </p:cNvSpPr>
          <p:nvPr>
            <p:ph type="body" sz="quarter" idx="10" hasCustomPrompt="1"/>
          </p:nvPr>
        </p:nvSpPr>
        <p:spPr>
          <a:xfrm>
            <a:off x="1403350" y="2130425"/>
            <a:ext cx="7275513" cy="2624138"/>
          </a:xfrm>
        </p:spPr>
        <p:txBody>
          <a:bodyPr>
            <a:no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Id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diam</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vel</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quam</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elementum</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pulvinar. Id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diam</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maecenas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ultricies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mi. </a:t>
            </a:r>
            <a:r>
              <a:rPr kumimoji="0" lang="en-GB" sz="24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Pharetra convallis </a:t>
            </a:r>
            <a:r>
              <a:rPr kumimoji="0" lang="en-GB" sz="2400" b="1"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posuere</a:t>
            </a:r>
            <a:r>
              <a:rPr kumimoji="0" lang="en-GB" sz="24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1"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morbi</a:t>
            </a:r>
            <a:r>
              <a:rPr kumimoji="0" lang="en-GB" sz="24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1"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leo</a:t>
            </a:r>
            <a:r>
              <a:rPr kumimoji="0" lang="en-GB" sz="24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1"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urna</a:t>
            </a:r>
            <a:r>
              <a:rPr kumimoji="0" lang="en-GB" sz="24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Eu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feugiat</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pretium</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nibh</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ipsum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consequat</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Fringilla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est</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ullamcorper</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eget</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nulla</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facilisi</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etiam</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dignissim</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diam</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quis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Arcu</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non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sodales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neque</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sodales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Vestibulum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lectus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mauris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ultrices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eros in cursus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turpis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massa</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tincidunt.”</a:t>
            </a:r>
          </a:p>
        </p:txBody>
      </p:sp>
      <p:sp>
        <p:nvSpPr>
          <p:cNvPr id="16" name="Text Placeholder 15">
            <a:extLst>
              <a:ext uri="{FF2B5EF4-FFF2-40B4-BE49-F238E27FC236}">
                <a16:creationId xmlns:a16="http://schemas.microsoft.com/office/drawing/2014/main" id="{B3E78C40-049C-3238-C898-833F6CA991FC}"/>
              </a:ext>
            </a:extLst>
          </p:cNvPr>
          <p:cNvSpPr>
            <a:spLocks noGrp="1"/>
          </p:cNvSpPr>
          <p:nvPr>
            <p:ph type="body" sz="quarter" idx="12" hasCustomPrompt="1"/>
          </p:nvPr>
        </p:nvSpPr>
        <p:spPr>
          <a:xfrm>
            <a:off x="1403350" y="5419725"/>
            <a:ext cx="4567238" cy="712788"/>
          </a:xfrm>
        </p:spPr>
        <p:txBody>
          <a:bodyPr>
            <a:normAutofit/>
          </a:bodyPr>
          <a:lstStyle>
            <a:lvl1pPr marL="0" indent="0">
              <a:buNone/>
              <a:defRPr sz="1800">
                <a:solidFill>
                  <a:schemeClr val="accent2"/>
                </a:solidFill>
              </a:defRPr>
            </a:lvl1pPr>
          </a:lstStyle>
          <a:p>
            <a:pPr lvl="0"/>
            <a:r>
              <a:rPr lang="en-US" dirty="0"/>
              <a:t>Job title, Company</a:t>
            </a:r>
          </a:p>
        </p:txBody>
      </p:sp>
    </p:spTree>
    <p:extLst>
      <p:ext uri="{BB962C8B-B14F-4D97-AF65-F5344CB8AC3E}">
        <p14:creationId xmlns:p14="http://schemas.microsoft.com/office/powerpoint/2010/main" val="3549305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9_Quote-Double">
    <p:bg>
      <p:bgPr>
        <a:gradFill flip="none" rotWithShape="1">
          <a:gsLst>
            <a:gs pos="100000">
              <a:schemeClr val="tx1"/>
            </a:gs>
            <a:gs pos="21000">
              <a:schemeClr val="tx2"/>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202AD30-C07D-F010-108D-A512F9643576}"/>
              </a:ext>
            </a:extLst>
          </p:cNvPr>
          <p:cNvSpPr>
            <a:spLocks noGrp="1"/>
          </p:cNvSpPr>
          <p:nvPr>
            <p:ph type="body" sz="quarter" idx="13" hasCustomPrompt="1"/>
          </p:nvPr>
        </p:nvSpPr>
        <p:spPr>
          <a:xfrm>
            <a:off x="768350" y="5000625"/>
            <a:ext cx="4706938" cy="309563"/>
          </a:xfrm>
        </p:spPr>
        <p:txBody>
          <a:bodyPr>
            <a:noAutofit/>
          </a:bodyPr>
          <a:lstStyle>
            <a:lvl1pPr marL="0" indent="0">
              <a:buNone/>
              <a:defRPr sz="1600" b="1">
                <a:solidFill>
                  <a:schemeClr val="bg2"/>
                </a:solidFill>
              </a:defRPr>
            </a:lvl1pPr>
          </a:lstStyle>
          <a:p>
            <a:pPr lvl="0"/>
            <a:r>
              <a:rPr lang="en-US" dirty="0"/>
              <a:t>Name</a:t>
            </a:r>
          </a:p>
        </p:txBody>
      </p:sp>
      <p:sp>
        <p:nvSpPr>
          <p:cNvPr id="15" name="Text Placeholder 14">
            <a:extLst>
              <a:ext uri="{FF2B5EF4-FFF2-40B4-BE49-F238E27FC236}">
                <a16:creationId xmlns:a16="http://schemas.microsoft.com/office/drawing/2014/main" id="{525B63E7-FF6F-3965-F9D6-696B3C151F12}"/>
              </a:ext>
            </a:extLst>
          </p:cNvPr>
          <p:cNvSpPr>
            <a:spLocks noGrp="1"/>
          </p:cNvSpPr>
          <p:nvPr>
            <p:ph type="body" sz="quarter" idx="10" hasCustomPrompt="1"/>
          </p:nvPr>
        </p:nvSpPr>
        <p:spPr>
          <a:xfrm>
            <a:off x="768350" y="2125663"/>
            <a:ext cx="4559300" cy="2586037"/>
          </a:xfrm>
        </p:spPr>
        <p:txBody>
          <a:bodyPr>
            <a:normAutofit/>
          </a:bodyPr>
          <a:lstStyle>
            <a:lvl1pPr marL="0" indent="0">
              <a:buNone/>
              <a:defRPr sz="18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Id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diam</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vel</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quam</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elementum</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pulvinar. Id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diam</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maecenas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ultricies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mi. </a:t>
            </a:r>
            <a:r>
              <a:rPr kumimoji="0" lang="en-GB" sz="18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Pharetra convallis </a:t>
            </a:r>
            <a:r>
              <a:rPr kumimoji="0" lang="en-GB" sz="1800" b="1"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posuere</a:t>
            </a:r>
            <a:r>
              <a:rPr kumimoji="0" lang="en-GB" sz="18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1"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morbi</a:t>
            </a:r>
            <a:r>
              <a:rPr kumimoji="0" lang="en-GB" sz="18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1"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leo</a:t>
            </a:r>
            <a:r>
              <a:rPr kumimoji="0" lang="en-GB" sz="18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1"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urna</a:t>
            </a:r>
            <a:r>
              <a:rPr kumimoji="0" lang="en-GB" sz="18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Eu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feugiat</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pretium</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nibh</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ipsum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consequat</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Fringilla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est</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ullamcorper</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eget</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nulla</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facilisi</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etiam</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dignissim</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diam</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quis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Arcu</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non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sodales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neque</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sodales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Vestibulum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lectus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mauris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ultrices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eros in cursus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turpis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massa</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tincidunt.”</a:t>
            </a:r>
          </a:p>
        </p:txBody>
      </p:sp>
      <p:sp>
        <p:nvSpPr>
          <p:cNvPr id="2" name="Rectangle 1">
            <a:extLst>
              <a:ext uri="{FF2B5EF4-FFF2-40B4-BE49-F238E27FC236}">
                <a16:creationId xmlns:a16="http://schemas.microsoft.com/office/drawing/2014/main" id="{4BBD793C-B45F-A04D-6F01-526FDB12A526}"/>
              </a:ext>
            </a:extLst>
          </p:cNvPr>
          <p:cNvSpPr/>
          <p:nvPr userDrawn="1"/>
        </p:nvSpPr>
        <p:spPr>
          <a:xfrm>
            <a:off x="6096000" y="0"/>
            <a:ext cx="6096000" cy="6858000"/>
          </a:xfrm>
          <a:prstGeom prst="rect">
            <a:avLst/>
          </a:prstGeom>
          <a:gradFill flip="none" rotWithShape="1">
            <a:gsLst>
              <a:gs pos="100000">
                <a:schemeClr val="accent2"/>
              </a:gs>
              <a:gs pos="21000">
                <a:schemeClr val="bg1"/>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Graphic 5">
            <a:extLst>
              <a:ext uri="{FF2B5EF4-FFF2-40B4-BE49-F238E27FC236}">
                <a16:creationId xmlns:a16="http://schemas.microsoft.com/office/drawing/2014/main" id="{C47401A8-8354-38CF-A894-0CF14216E30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814292" y="1272025"/>
            <a:ext cx="668939" cy="668939"/>
          </a:xfrm>
          <a:prstGeom prst="rect">
            <a:avLst/>
          </a:prstGeom>
        </p:spPr>
      </p:pic>
      <p:pic>
        <p:nvPicPr>
          <p:cNvPr id="11" name="Graphic 10">
            <a:extLst>
              <a:ext uri="{FF2B5EF4-FFF2-40B4-BE49-F238E27FC236}">
                <a16:creationId xmlns:a16="http://schemas.microsoft.com/office/drawing/2014/main" id="{75507B10-E93D-FA66-751A-0F5A8E68A7F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6889972" y="1272026"/>
            <a:ext cx="668939" cy="668939"/>
          </a:xfrm>
          <a:prstGeom prst="rect">
            <a:avLst/>
          </a:prstGeom>
        </p:spPr>
      </p:pic>
      <p:sp>
        <p:nvSpPr>
          <p:cNvPr id="19" name="Text Placeholder 18">
            <a:extLst>
              <a:ext uri="{FF2B5EF4-FFF2-40B4-BE49-F238E27FC236}">
                <a16:creationId xmlns:a16="http://schemas.microsoft.com/office/drawing/2014/main" id="{7816AF96-14A2-73CA-416A-126E78FA68BD}"/>
              </a:ext>
            </a:extLst>
          </p:cNvPr>
          <p:cNvSpPr>
            <a:spLocks noGrp="1"/>
          </p:cNvSpPr>
          <p:nvPr>
            <p:ph type="body" sz="quarter" idx="12" hasCustomPrompt="1"/>
          </p:nvPr>
        </p:nvSpPr>
        <p:spPr>
          <a:xfrm>
            <a:off x="768350" y="5310554"/>
            <a:ext cx="3886200" cy="738188"/>
          </a:xfrm>
        </p:spPr>
        <p:txBody>
          <a:bodyPr>
            <a:noAutofit/>
          </a:bodyPr>
          <a:lstStyle>
            <a:lvl1pPr marL="0" indent="0">
              <a:buNone/>
              <a:defRPr sz="1600">
                <a:solidFill>
                  <a:schemeClr val="accent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7BB3C5"/>
                </a:solidFill>
                <a:effectLst/>
                <a:uLnTx/>
                <a:uFillTx/>
                <a:latin typeface="nCino+Avenir"/>
                <a:ea typeface="+mn-lt"/>
                <a:cs typeface="nCino+Avenir"/>
              </a:rPr>
              <a:t>Job title, Company</a:t>
            </a:r>
            <a:endParaRPr kumimoji="0" lang="en-US" sz="1600" b="0" i="0" u="none" strike="noStrike" kern="1200" cap="none" spc="0" normalizeH="0" baseline="0" noProof="0" dirty="0">
              <a:ln>
                <a:noFill/>
              </a:ln>
              <a:solidFill>
                <a:srgbClr val="7BB3C5"/>
              </a:solidFill>
              <a:effectLst/>
              <a:uLnTx/>
              <a:uFillTx/>
              <a:latin typeface="nCino+Avenir"/>
              <a:ea typeface="+mn-ea"/>
              <a:cs typeface="+mn-cs"/>
            </a:endParaRPr>
          </a:p>
        </p:txBody>
      </p:sp>
      <p:sp>
        <p:nvSpPr>
          <p:cNvPr id="22" name="Text Placeholder 20">
            <a:extLst>
              <a:ext uri="{FF2B5EF4-FFF2-40B4-BE49-F238E27FC236}">
                <a16:creationId xmlns:a16="http://schemas.microsoft.com/office/drawing/2014/main" id="{44E779E9-5ABE-31E5-2DB7-A4D1E3FB25C7}"/>
              </a:ext>
            </a:extLst>
          </p:cNvPr>
          <p:cNvSpPr>
            <a:spLocks noGrp="1"/>
          </p:cNvSpPr>
          <p:nvPr>
            <p:ph type="body" sz="quarter" idx="14" hasCustomPrompt="1"/>
          </p:nvPr>
        </p:nvSpPr>
        <p:spPr>
          <a:xfrm>
            <a:off x="6889972" y="5000625"/>
            <a:ext cx="4706938" cy="309563"/>
          </a:xfrm>
        </p:spPr>
        <p:txBody>
          <a:bodyPr>
            <a:noAutofit/>
          </a:bodyPr>
          <a:lstStyle>
            <a:lvl1pPr marL="0" indent="0">
              <a:buNone/>
              <a:defRPr sz="1600" b="1">
                <a:solidFill>
                  <a:schemeClr val="tx2"/>
                </a:solidFill>
              </a:defRPr>
            </a:lvl1pPr>
          </a:lstStyle>
          <a:p>
            <a:pPr lvl="0"/>
            <a:r>
              <a:rPr lang="en-US" dirty="0"/>
              <a:t>Name</a:t>
            </a:r>
          </a:p>
        </p:txBody>
      </p:sp>
      <p:sp>
        <p:nvSpPr>
          <p:cNvPr id="23" name="Text Placeholder 14">
            <a:extLst>
              <a:ext uri="{FF2B5EF4-FFF2-40B4-BE49-F238E27FC236}">
                <a16:creationId xmlns:a16="http://schemas.microsoft.com/office/drawing/2014/main" id="{F7F90D0B-33D4-1411-0439-5410846FB42B}"/>
              </a:ext>
            </a:extLst>
          </p:cNvPr>
          <p:cNvSpPr>
            <a:spLocks noGrp="1"/>
          </p:cNvSpPr>
          <p:nvPr>
            <p:ph type="body" sz="quarter" idx="15" hasCustomPrompt="1"/>
          </p:nvPr>
        </p:nvSpPr>
        <p:spPr>
          <a:xfrm>
            <a:off x="6889972" y="2125663"/>
            <a:ext cx="4533678" cy="2586037"/>
          </a:xfrm>
        </p:spPr>
        <p:txBody>
          <a:bodyPr>
            <a:normAutofit/>
          </a:bodyPr>
          <a:lstStyle>
            <a:lvl1pPr marL="0" indent="0">
              <a:buNone/>
              <a:defRPr sz="1800">
                <a:solidFill>
                  <a:schemeClr val="tx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Id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diam</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vel</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quam</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elementum</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pulvinar. Id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diam</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maecenas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ultricies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mi. </a:t>
            </a:r>
            <a:r>
              <a:rPr kumimoji="0" lang="en-GB" sz="18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Pharetra convallis </a:t>
            </a:r>
            <a:r>
              <a:rPr kumimoji="0" lang="en-GB" sz="1800" b="1"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posuere</a:t>
            </a:r>
            <a:r>
              <a:rPr kumimoji="0" lang="en-GB" sz="18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1"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morbi</a:t>
            </a:r>
            <a:r>
              <a:rPr kumimoji="0" lang="en-GB" sz="18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1"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leo</a:t>
            </a:r>
            <a:r>
              <a:rPr kumimoji="0" lang="en-GB" sz="18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1"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urna</a:t>
            </a:r>
            <a:r>
              <a:rPr kumimoji="0" lang="en-GB" sz="18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Eu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feugiat</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pretium</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nibh</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ipsum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consequat</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Fringilla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est</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ullamcorper</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eget</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nulla</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facilisi</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etiam</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dignissim</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diam</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quis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Arcu</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non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sodales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neque</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sodales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Vestibulum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lectus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mauris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ultrices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eros in cursus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turpis</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18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massa</a:t>
            </a:r>
            <a:r>
              <a:rPr kumimoji="0" lang="en-GB" sz="18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tincidunt.”</a:t>
            </a:r>
          </a:p>
        </p:txBody>
      </p:sp>
      <p:sp>
        <p:nvSpPr>
          <p:cNvPr id="24" name="Text Placeholder 18">
            <a:extLst>
              <a:ext uri="{FF2B5EF4-FFF2-40B4-BE49-F238E27FC236}">
                <a16:creationId xmlns:a16="http://schemas.microsoft.com/office/drawing/2014/main" id="{D5D07156-ADA3-2FC9-B275-9A81D08ABA1C}"/>
              </a:ext>
            </a:extLst>
          </p:cNvPr>
          <p:cNvSpPr>
            <a:spLocks noGrp="1"/>
          </p:cNvSpPr>
          <p:nvPr>
            <p:ph type="body" sz="quarter" idx="16" hasCustomPrompt="1"/>
          </p:nvPr>
        </p:nvSpPr>
        <p:spPr>
          <a:xfrm>
            <a:off x="6889972" y="5310554"/>
            <a:ext cx="3886200" cy="738188"/>
          </a:xfrm>
        </p:spPr>
        <p:txBody>
          <a:bodyPr>
            <a:noAutofit/>
          </a:bodyPr>
          <a:lstStyle>
            <a:lvl1pPr marL="0" indent="0">
              <a:buNone/>
              <a:defRPr sz="1600">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7BB3C5"/>
                </a:solidFill>
                <a:effectLst/>
                <a:uLnTx/>
                <a:uFillTx/>
                <a:latin typeface="nCino+Avenir"/>
                <a:ea typeface="+mn-lt"/>
                <a:cs typeface="nCino+Avenir"/>
              </a:rPr>
              <a:t>Job title, Company</a:t>
            </a:r>
            <a:endParaRPr kumimoji="0" lang="en-US" sz="1600" b="0" i="0" u="none" strike="noStrike" kern="1200" cap="none" spc="0" normalizeH="0" baseline="0" noProof="0" dirty="0">
              <a:ln>
                <a:noFill/>
              </a:ln>
              <a:solidFill>
                <a:srgbClr val="7BB3C5"/>
              </a:solidFill>
              <a:effectLst/>
              <a:uLnTx/>
              <a:uFillTx/>
              <a:latin typeface="nCino+Avenir"/>
              <a:ea typeface="+mn-ea"/>
              <a:cs typeface="+mn-cs"/>
            </a:endParaRPr>
          </a:p>
        </p:txBody>
      </p:sp>
    </p:spTree>
    <p:extLst>
      <p:ext uri="{BB962C8B-B14F-4D97-AF65-F5344CB8AC3E}">
        <p14:creationId xmlns:p14="http://schemas.microsoft.com/office/powerpoint/2010/main" val="4152353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7_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06332D9-EC50-3DBF-B760-BDC3CBBC4DD8}"/>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331509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_Light">
    <p:bg>
      <p:bgPr>
        <a:solidFill>
          <a:schemeClr val="bg1"/>
        </a:solidFill>
        <a:effectLst/>
      </p:bgPr>
    </p:bg>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CF4628BA-DD0C-CBAC-F99B-F2B40113E6B0}"/>
              </a:ext>
            </a:extLst>
          </p:cNvPr>
          <p:cNvSpPr>
            <a:spLocks noGrp="1"/>
          </p:cNvSpPr>
          <p:nvPr>
            <p:ph type="title" hasCustomPrompt="1"/>
          </p:nvPr>
        </p:nvSpPr>
        <p:spPr>
          <a:xfrm>
            <a:off x="1384907" y="2704861"/>
            <a:ext cx="8368693" cy="926123"/>
          </a:xfrm>
        </p:spPr>
        <p:txBody>
          <a:bodyPr tIns="91440" anchor="t">
            <a:noAutofit/>
          </a:bodyPr>
          <a:lstStyle>
            <a:lvl1pPr>
              <a:defRPr>
                <a:solidFill>
                  <a:schemeClr val="tx2"/>
                </a:solidFill>
              </a:defRPr>
            </a:lvl1pPr>
          </a:lstStyle>
          <a:p>
            <a:r>
              <a:rPr lang="en-US" sz="4400" b="1" dirty="0">
                <a:latin typeface="nCino+Avenir" panose="020B0503020202020204" pitchFamily="34" charset="0"/>
                <a:cs typeface="nCino+Avenir" panose="020B0503020202020204" pitchFamily="34" charset="0"/>
              </a:rPr>
              <a:t>Presentation Title</a:t>
            </a:r>
          </a:p>
        </p:txBody>
      </p:sp>
      <p:cxnSp>
        <p:nvCxnSpPr>
          <p:cNvPr id="2" name="Straight Connector 1">
            <a:extLst>
              <a:ext uri="{FF2B5EF4-FFF2-40B4-BE49-F238E27FC236}">
                <a16:creationId xmlns:a16="http://schemas.microsoft.com/office/drawing/2014/main" id="{168DB02F-1824-6A66-11C3-9C81E647CAEA}"/>
              </a:ext>
            </a:extLst>
          </p:cNvPr>
          <p:cNvCxnSpPr>
            <a:cxnSpLocks noGrp="1" noRot="1" noMove="1" noResize="1" noEditPoints="1" noAdjustHandles="1" noChangeArrowheads="1" noChangeShapeType="1"/>
          </p:cNvCxnSpPr>
          <p:nvPr userDrawn="1"/>
        </p:nvCxnSpPr>
        <p:spPr>
          <a:xfrm>
            <a:off x="0" y="2334795"/>
            <a:ext cx="12192000" cy="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CD342C54-55BF-28DF-BFA3-64A2E456969F}"/>
              </a:ext>
            </a:extLst>
          </p:cNvPr>
          <p:cNvCxnSpPr>
            <a:cxnSpLocks noGrp="1" noRot="1" noMove="1" noResize="1" noEditPoints="1" noAdjustHandles="1" noChangeArrowheads="1" noChangeShapeType="1"/>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CECF2FFD-F5AF-04A6-FCE3-850A6C17089C}"/>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1229360" y="1213061"/>
            <a:ext cx="2379522" cy="1002484"/>
          </a:xfrm>
          <a:prstGeom prst="rect">
            <a:avLst/>
          </a:prstGeom>
        </p:spPr>
      </p:pic>
      <p:pic>
        <p:nvPicPr>
          <p:cNvPr id="9" name="Graphic 8">
            <a:extLst>
              <a:ext uri="{FF2B5EF4-FFF2-40B4-BE49-F238E27FC236}">
                <a16:creationId xmlns:a16="http://schemas.microsoft.com/office/drawing/2014/main" id="{D39F7854-BDD1-00AC-A155-5A5F0BE198A9}"/>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r="5063"/>
          <a:stretch/>
        </p:blipFill>
        <p:spPr>
          <a:xfrm>
            <a:off x="5174456" y="3429000"/>
            <a:ext cx="7017544" cy="2943401"/>
          </a:xfrm>
          <a:prstGeom prst="rect">
            <a:avLst/>
          </a:prstGeom>
        </p:spPr>
      </p:pic>
    </p:spTree>
    <p:extLst>
      <p:ext uri="{BB962C8B-B14F-4D97-AF65-F5344CB8AC3E}">
        <p14:creationId xmlns:p14="http://schemas.microsoft.com/office/powerpoint/2010/main" val="3453714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itle_Light">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D1E151A-9376-4E0B-DC5C-6C44D525D84E}"/>
              </a:ext>
            </a:extLst>
          </p:cNvPr>
          <p:cNvSpPr>
            <a:spLocks noGrp="1"/>
          </p:cNvSpPr>
          <p:nvPr>
            <p:ph type="body" sz="quarter" idx="12" hasCustomPrompt="1"/>
          </p:nvPr>
        </p:nvSpPr>
        <p:spPr>
          <a:xfrm>
            <a:off x="1384300" y="3613304"/>
            <a:ext cx="6726238" cy="546100"/>
          </a:xfrm>
        </p:spPr>
        <p:txBody>
          <a:bodyPr/>
          <a:lstStyle>
            <a:lvl1pPr marL="0" indent="0">
              <a:buNone/>
              <a:defRPr>
                <a:solidFill>
                  <a:schemeClr val="tx2"/>
                </a:solidFill>
              </a:defRPr>
            </a:lvl1pPr>
          </a:lstStyle>
          <a:p>
            <a:pPr lvl="0"/>
            <a:r>
              <a:rPr lang="en-US" dirty="0"/>
              <a:t>Subtitle</a:t>
            </a:r>
          </a:p>
        </p:txBody>
      </p:sp>
      <p:sp>
        <p:nvSpPr>
          <p:cNvPr id="3" name="Title 4">
            <a:extLst>
              <a:ext uri="{FF2B5EF4-FFF2-40B4-BE49-F238E27FC236}">
                <a16:creationId xmlns:a16="http://schemas.microsoft.com/office/drawing/2014/main" id="{2E854186-5633-1D27-7854-DBE74C6BBBEF}"/>
              </a:ext>
            </a:extLst>
          </p:cNvPr>
          <p:cNvSpPr>
            <a:spLocks noGrp="1"/>
          </p:cNvSpPr>
          <p:nvPr>
            <p:ph type="title" hasCustomPrompt="1"/>
          </p:nvPr>
        </p:nvSpPr>
        <p:spPr>
          <a:xfrm>
            <a:off x="1384907" y="2704861"/>
            <a:ext cx="8368693" cy="926123"/>
          </a:xfrm>
        </p:spPr>
        <p:txBody>
          <a:bodyPr tIns="45720" anchor="b">
            <a:noAutofit/>
          </a:bodyPr>
          <a:lstStyle>
            <a:lvl1pPr>
              <a:defRPr>
                <a:solidFill>
                  <a:schemeClr val="tx2"/>
                </a:solidFill>
              </a:defRPr>
            </a:lvl1pPr>
          </a:lstStyle>
          <a:p>
            <a:r>
              <a:rPr lang="en-US" sz="4400" b="1" dirty="0">
                <a:latin typeface="nCino+Avenir" panose="020B0503020202020204" pitchFamily="34" charset="0"/>
                <a:cs typeface="nCino+Avenir" panose="020B0503020202020204" pitchFamily="34" charset="0"/>
              </a:rPr>
              <a:t>Presentation Title</a:t>
            </a:r>
          </a:p>
        </p:txBody>
      </p:sp>
      <p:pic>
        <p:nvPicPr>
          <p:cNvPr id="2" name="Graphic 1">
            <a:extLst>
              <a:ext uri="{FF2B5EF4-FFF2-40B4-BE49-F238E27FC236}">
                <a16:creationId xmlns:a16="http://schemas.microsoft.com/office/drawing/2014/main" id="{6042B9A6-6EBD-02C6-3779-1B9FE67BB65C}"/>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1229360" y="1213061"/>
            <a:ext cx="2379522" cy="1002484"/>
          </a:xfrm>
          <a:prstGeom prst="rect">
            <a:avLst/>
          </a:prstGeom>
        </p:spPr>
      </p:pic>
      <p:pic>
        <p:nvPicPr>
          <p:cNvPr id="4" name="Graphic 3">
            <a:extLst>
              <a:ext uri="{FF2B5EF4-FFF2-40B4-BE49-F238E27FC236}">
                <a16:creationId xmlns:a16="http://schemas.microsoft.com/office/drawing/2014/main" id="{653B0BDB-AF66-41A0-F132-B032C7D34453}"/>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r="5063"/>
          <a:stretch/>
        </p:blipFill>
        <p:spPr>
          <a:xfrm>
            <a:off x="5174456" y="3429000"/>
            <a:ext cx="7017544" cy="2943401"/>
          </a:xfrm>
          <a:prstGeom prst="rect">
            <a:avLst/>
          </a:prstGeom>
        </p:spPr>
      </p:pic>
      <p:cxnSp>
        <p:nvCxnSpPr>
          <p:cNvPr id="5" name="Straight Connector 4">
            <a:extLst>
              <a:ext uri="{FF2B5EF4-FFF2-40B4-BE49-F238E27FC236}">
                <a16:creationId xmlns:a16="http://schemas.microsoft.com/office/drawing/2014/main" id="{7105DB60-E5F0-8A56-E444-EEAD800A205F}"/>
              </a:ext>
            </a:extLst>
          </p:cNvPr>
          <p:cNvCxnSpPr>
            <a:cxnSpLocks noGrp="1" noRot="1" noMove="1" noResize="1" noEditPoints="1" noAdjustHandles="1" noChangeArrowheads="1" noChangeShapeType="1"/>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BD890B72-1447-54BD-2CFD-68FEEF07DBE4}"/>
              </a:ext>
            </a:extLst>
          </p:cNvPr>
          <p:cNvSpPr>
            <a:spLocks noGrp="1"/>
          </p:cNvSpPr>
          <p:nvPr>
            <p:ph type="body" sz="quarter" idx="11" hasCustomPrompt="1"/>
          </p:nvPr>
        </p:nvSpPr>
        <p:spPr>
          <a:xfrm>
            <a:off x="1384300" y="6194703"/>
            <a:ext cx="7339013" cy="355395"/>
          </a:xfrm>
        </p:spPr>
        <p:txBody>
          <a:bodyPr anchor="b">
            <a:noAutofit/>
          </a:bodyPr>
          <a:lstStyle>
            <a:lvl1pPr marL="0" indent="0">
              <a:buNone/>
              <a:defRPr sz="1600">
                <a:solidFill>
                  <a:schemeClr val="tx2"/>
                </a:solidFill>
              </a:defRPr>
            </a:lvl1pPr>
          </a:lstStyle>
          <a:p>
            <a:pPr marL="228600" marR="0" lvl="0" indent="-228600" algn="l" defTabSz="914400" rtl="0" eaLnBrk="1" fontAlgn="auto" latinLnBrk="0" hangingPunct="1">
              <a:lnSpc>
                <a:spcPct val="100000"/>
              </a:lnSpc>
              <a:spcBef>
                <a:spcPts val="0"/>
              </a:spcBef>
              <a:spcAft>
                <a:spcPts val="0"/>
              </a:spcAft>
              <a:buClrTx/>
              <a:buSzTx/>
              <a:tabLst/>
              <a:defRPr/>
            </a:pPr>
            <a:r>
              <a:rPr kumimoji="0" lang="en-US" sz="1600" b="0" i="0" u="none" strike="noStrike" kern="1200" cap="none" spc="300" normalizeH="0" baseline="0" noProof="0" dirty="0">
                <a:ln>
                  <a:noFill/>
                </a:ln>
                <a:solidFill>
                  <a:srgbClr val="7BB2C4"/>
                </a:solidFill>
                <a:effectLst/>
                <a:uLnTx/>
                <a:uFillTx/>
                <a:latin typeface="nCino+Avenir"/>
                <a:ea typeface="+mn-ea"/>
                <a:cs typeface="+mn-cs"/>
              </a:rPr>
              <a:t>DATE</a:t>
            </a:r>
          </a:p>
        </p:txBody>
      </p:sp>
    </p:spTree>
    <p:extLst>
      <p:ext uri="{BB962C8B-B14F-4D97-AF65-F5344CB8AC3E}">
        <p14:creationId xmlns:p14="http://schemas.microsoft.com/office/powerpoint/2010/main" val="2351635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Section_Light">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2E65059-8561-4AF2-DA2A-7C7B51116ADF}"/>
              </a:ext>
            </a:extLst>
          </p:cNvPr>
          <p:cNvSpPr>
            <a:spLocks noGrp="1"/>
          </p:cNvSpPr>
          <p:nvPr>
            <p:ph type="ctrTitle"/>
          </p:nvPr>
        </p:nvSpPr>
        <p:spPr>
          <a:xfrm>
            <a:off x="1349477" y="2857728"/>
            <a:ext cx="6553200" cy="1142544"/>
          </a:xfrm>
        </p:spPr>
        <p:txBody>
          <a:bodyPr anchor="ctr" anchorCtr="0">
            <a:noAutofit/>
          </a:bodyPr>
          <a:lstStyle>
            <a:lvl1pPr algn="l">
              <a:defRPr sz="4800" b="0">
                <a:solidFill>
                  <a:schemeClr val="tx2"/>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98EF3177-049A-C62F-58B8-980504B6C01D}"/>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6" name="TextBox 5">
            <a:extLst>
              <a:ext uri="{FF2B5EF4-FFF2-40B4-BE49-F238E27FC236}">
                <a16:creationId xmlns:a16="http://schemas.microsoft.com/office/drawing/2014/main" id="{1B9D4D8A-2E67-F4B2-0A48-FFB286540FD8}"/>
              </a:ext>
            </a:extLst>
          </p:cNvPr>
          <p:cNvSpPr txBox="1"/>
          <p:nvPr userDrawn="1"/>
        </p:nvSpPr>
        <p:spPr>
          <a:xfrm>
            <a:off x="6168887" y="-212035"/>
            <a:ext cx="184731" cy="369332"/>
          </a:xfrm>
          <a:prstGeom prst="rect">
            <a:avLst/>
          </a:prstGeom>
          <a:noFill/>
        </p:spPr>
        <p:txBody>
          <a:bodyPr wrap="none" rtlCol="0">
            <a:spAutoFit/>
          </a:bodyPr>
          <a:lstStyle/>
          <a:p>
            <a:endParaRPr lang="en-US" dirty="0"/>
          </a:p>
        </p:txBody>
      </p:sp>
      <p:cxnSp>
        <p:nvCxnSpPr>
          <p:cNvPr id="3" name="Straight Connector 2">
            <a:extLst>
              <a:ext uri="{FF2B5EF4-FFF2-40B4-BE49-F238E27FC236}">
                <a16:creationId xmlns:a16="http://schemas.microsoft.com/office/drawing/2014/main" id="{8AF26BE0-A795-4B17-302E-B021B621BBBE}"/>
              </a:ext>
            </a:extLst>
          </p:cNvPr>
          <p:cNvCxnSpPr>
            <a:cxnSpLocks noGrp="1" noRot="1" noMove="1" noResize="1" noEditPoints="1" noAdjustHandles="1" noChangeArrowheads="1" noChangeShapeType="1"/>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5" name="Graphic 4">
            <a:extLst>
              <a:ext uri="{FF2B5EF4-FFF2-40B4-BE49-F238E27FC236}">
                <a16:creationId xmlns:a16="http://schemas.microsoft.com/office/drawing/2014/main" id="{26160934-771B-63B1-D2A7-3DA739FB2EC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
        <p:nvSpPr>
          <p:cNvPr id="13" name="Freeform 12">
            <a:extLst>
              <a:ext uri="{FF2B5EF4-FFF2-40B4-BE49-F238E27FC236}">
                <a16:creationId xmlns:a16="http://schemas.microsoft.com/office/drawing/2014/main" id="{56785D8E-34D7-AE5B-D6DA-5B021504025D}"/>
              </a:ext>
            </a:extLst>
          </p:cNvPr>
          <p:cNvSpPr>
            <a:spLocks noGrp="1" noRot="1" noMove="1" noResize="1" noEditPoints="1" noAdjustHandles="1" noChangeArrowheads="1" noChangeShapeType="1"/>
          </p:cNvSpPr>
          <p:nvPr userDrawn="1"/>
        </p:nvSpPr>
        <p:spPr>
          <a:xfrm>
            <a:off x="-22257" y="926778"/>
            <a:ext cx="10398956" cy="5004446"/>
          </a:xfrm>
          <a:custGeom>
            <a:avLst/>
            <a:gdLst>
              <a:gd name="connsiteX0" fmla="*/ 0 w 10398956"/>
              <a:gd name="connsiteY0" fmla="*/ 0 h 5004446"/>
              <a:gd name="connsiteX1" fmla="*/ 7896733 w 10398956"/>
              <a:gd name="connsiteY1" fmla="*/ 0 h 5004446"/>
              <a:gd name="connsiteX2" fmla="*/ 10398956 w 10398956"/>
              <a:gd name="connsiteY2" fmla="*/ 2502223 h 5004446"/>
              <a:gd name="connsiteX3" fmla="*/ 7896733 w 10398956"/>
              <a:gd name="connsiteY3" fmla="*/ 5004446 h 5004446"/>
              <a:gd name="connsiteX4" fmla="*/ 0 w 10398956"/>
              <a:gd name="connsiteY4" fmla="*/ 5004446 h 5004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98956" h="5004446">
                <a:moveTo>
                  <a:pt x="0" y="0"/>
                </a:moveTo>
                <a:lnTo>
                  <a:pt x="7896733" y="0"/>
                </a:lnTo>
                <a:cubicBezTo>
                  <a:pt x="9278673" y="0"/>
                  <a:pt x="10398956" y="1120283"/>
                  <a:pt x="10398956" y="2502223"/>
                </a:cubicBezTo>
                <a:cubicBezTo>
                  <a:pt x="10398956" y="3884163"/>
                  <a:pt x="9278673" y="5004446"/>
                  <a:pt x="7896733" y="5004446"/>
                </a:cubicBezTo>
                <a:lnTo>
                  <a:pt x="0" y="5004446"/>
                </a:lnTo>
                <a:close/>
              </a:path>
            </a:pathLst>
          </a:custGeom>
          <a:noFill/>
          <a:ln w="3810">
            <a:solidFill>
              <a:schemeClr val="bg2">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975894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Content_Light">
    <p:bg>
      <p:bgPr>
        <a:solidFill>
          <a:schemeClr val="bg1"/>
        </a:solidFill>
        <a:effectLst/>
      </p:bgPr>
    </p:bg>
    <p:spTree>
      <p:nvGrpSpPr>
        <p:cNvPr id="1" name=""/>
        <p:cNvGrpSpPr/>
        <p:nvPr/>
      </p:nvGrpSpPr>
      <p:grpSpPr>
        <a:xfrm>
          <a:off x="0" y="0"/>
          <a:ext cx="0" cy="0"/>
          <a:chOff x="0" y="0"/>
          <a:chExt cx="0" cy="0"/>
        </a:xfrm>
      </p:grpSpPr>
      <p:sp>
        <p:nvSpPr>
          <p:cNvPr id="3" name="Footer Placeholder 3">
            <a:extLst>
              <a:ext uri="{FF2B5EF4-FFF2-40B4-BE49-F238E27FC236}">
                <a16:creationId xmlns:a16="http://schemas.microsoft.com/office/drawing/2014/main" id="{D9DCDE05-6D9D-EDFC-C3D2-85F675CB8A78}"/>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6" name="Title 1">
            <a:extLst>
              <a:ext uri="{FF2B5EF4-FFF2-40B4-BE49-F238E27FC236}">
                <a16:creationId xmlns:a16="http://schemas.microsoft.com/office/drawing/2014/main" id="{691597CF-1AF8-2B63-A3FB-6EAAC9671F52}"/>
              </a:ext>
            </a:extLst>
          </p:cNvPr>
          <p:cNvSpPr>
            <a:spLocks noGrp="1"/>
          </p:cNvSpPr>
          <p:nvPr>
            <p:ph type="title"/>
          </p:nvPr>
        </p:nvSpPr>
        <p:spPr>
          <a:xfrm>
            <a:off x="1558721" y="1447346"/>
            <a:ext cx="9147379" cy="703505"/>
          </a:xfrm>
          <a:effectLst/>
        </p:spPr>
        <p:txBody>
          <a:bodyPr vert="horz" lIns="91440" tIns="45720" rIns="91440" bIns="45720" rtlCol="0" anchor="b" anchorCtr="0">
            <a:noAutofit/>
          </a:bodyPr>
          <a:lstStyle>
            <a:lvl1pPr>
              <a:defRPr lang="en-US" b="1" i="0" dirty="0">
                <a:solidFill>
                  <a:schemeClr val="tx2"/>
                </a:solidFill>
                <a:latin typeface="nCino+Avenir" panose="020B0503020202020204" pitchFamily="34" charset="0"/>
                <a:cs typeface="nCino+Avenir" panose="020B0503020202020204" pitchFamily="34" charset="0"/>
              </a:defRPr>
            </a:lvl1pPr>
          </a:lstStyle>
          <a:p>
            <a:pPr marL="0" lvl="0"/>
            <a:r>
              <a:rPr lang="en-US"/>
              <a:t>Click to edit Master title style</a:t>
            </a:r>
            <a:endParaRPr lang="en-US" dirty="0"/>
          </a:p>
        </p:txBody>
      </p:sp>
      <p:sp>
        <p:nvSpPr>
          <p:cNvPr id="8" name="Text Placeholder 4">
            <a:extLst>
              <a:ext uri="{FF2B5EF4-FFF2-40B4-BE49-F238E27FC236}">
                <a16:creationId xmlns:a16="http://schemas.microsoft.com/office/drawing/2014/main" id="{C138751B-D7A6-A1D7-E38C-9E890C5FB389}"/>
              </a:ext>
            </a:extLst>
          </p:cNvPr>
          <p:cNvSpPr>
            <a:spLocks noGrp="1"/>
          </p:cNvSpPr>
          <p:nvPr>
            <p:ph type="body" sz="quarter" idx="11"/>
          </p:nvPr>
        </p:nvSpPr>
        <p:spPr>
          <a:xfrm>
            <a:off x="1558925" y="2322513"/>
            <a:ext cx="5006975" cy="3803650"/>
          </a:xfrm>
        </p:spPr>
        <p:txBody>
          <a:bodyPr>
            <a:no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a:extLst>
              <a:ext uri="{FF2B5EF4-FFF2-40B4-BE49-F238E27FC236}">
                <a16:creationId xmlns:a16="http://schemas.microsoft.com/office/drawing/2014/main" id="{C45C4B93-030C-90B8-E05E-E6DD2540A10D}"/>
              </a:ext>
            </a:extLst>
          </p:cNvPr>
          <p:cNvCxnSpPr>
            <a:cxnSpLocks/>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32155519-06DB-652C-F22C-5F52CD6EA07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4016766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Underline_Title_Light">
    <p:bg>
      <p:bgPr>
        <a:solidFill>
          <a:schemeClr val="bg1"/>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212D5CC-FFD0-E181-EE8B-4EB9BF82F63A}"/>
              </a:ext>
            </a:extLst>
          </p:cNvPr>
          <p:cNvSpPr>
            <a:spLocks noGrp="1"/>
          </p:cNvSpPr>
          <p:nvPr>
            <p:ph idx="1"/>
          </p:nvPr>
        </p:nvSpPr>
        <p:spPr>
          <a:xfrm>
            <a:off x="1269714" y="1280787"/>
            <a:ext cx="10515600" cy="4896176"/>
          </a:xfrm>
        </p:spPr>
        <p:txBody>
          <a:bodyPr>
            <a:no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3AA10821-4D8B-A0C6-C9F4-A50786A1EBD8}"/>
              </a:ext>
            </a:extLst>
          </p:cNvPr>
          <p:cNvSpPr>
            <a:spLocks noGrp="1"/>
          </p:cNvSpPr>
          <p:nvPr>
            <p:ph type="title"/>
          </p:nvPr>
        </p:nvSpPr>
        <p:spPr>
          <a:xfrm>
            <a:off x="1269713" y="199584"/>
            <a:ext cx="10515600" cy="724581"/>
          </a:xfrm>
          <a:effectLst/>
        </p:spPr>
        <p:txBody>
          <a:bodyPr vert="horz" lIns="91440" tIns="82296" rIns="91440" bIns="45720" rtlCol="0" anchor="ctr">
            <a:normAutofit/>
          </a:bodyPr>
          <a:lstStyle>
            <a:lvl1pPr>
              <a:defRPr lang="en-US" sz="3200" dirty="0">
                <a:solidFill>
                  <a:schemeClr val="tx2"/>
                </a:solidFill>
                <a:latin typeface="nCino+Avenir Md" panose="020B0503020202020204" pitchFamily="34" charset="0"/>
                <a:cs typeface="nCino+Avenir Md" panose="020B0503020202020204" pitchFamily="34" charset="0"/>
              </a:defRPr>
            </a:lvl1pPr>
          </a:lstStyle>
          <a:p>
            <a:pPr marL="0" lvl="0"/>
            <a:r>
              <a:rPr lang="en-US"/>
              <a:t>Click to edit Master title style</a:t>
            </a:r>
            <a:endParaRPr lang="en-US" dirty="0"/>
          </a:p>
        </p:txBody>
      </p:sp>
      <p:sp>
        <p:nvSpPr>
          <p:cNvPr id="3" name="Footer Placeholder 3">
            <a:extLst>
              <a:ext uri="{FF2B5EF4-FFF2-40B4-BE49-F238E27FC236}">
                <a16:creationId xmlns:a16="http://schemas.microsoft.com/office/drawing/2014/main" id="{D9DCDE05-6D9D-EDFC-C3D2-85F675CB8A78}"/>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cxnSp>
        <p:nvCxnSpPr>
          <p:cNvPr id="2" name="Straight Connector 1">
            <a:extLst>
              <a:ext uri="{FF2B5EF4-FFF2-40B4-BE49-F238E27FC236}">
                <a16:creationId xmlns:a16="http://schemas.microsoft.com/office/drawing/2014/main" id="{BC0F730A-72B5-0665-1921-28A0B83C46ED}"/>
              </a:ext>
            </a:extLst>
          </p:cNvPr>
          <p:cNvCxnSpPr>
            <a:cxnSpLocks noGrp="1" noRot="1" noMove="1" noResize="1" noEditPoints="1" noAdjustHandles="1" noChangeArrowheads="1" noChangeShapeType="1"/>
          </p:cNvCxnSpPr>
          <p:nvPr userDrawn="1"/>
        </p:nvCxnSpPr>
        <p:spPr>
          <a:xfrm>
            <a:off x="996950" y="978435"/>
            <a:ext cx="11195050" cy="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11F86D4-36B4-BC5B-707C-B88AB4B88F37}"/>
              </a:ext>
            </a:extLst>
          </p:cNvPr>
          <p:cNvCxnSpPr>
            <a:cxnSpLocks noGrp="1" noRot="1" noMove="1" noResize="1" noEditPoints="1" noAdjustHandles="1" noChangeArrowheads="1" noChangeShapeType="1"/>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17" name="Graphic 16">
            <a:extLst>
              <a:ext uri="{FF2B5EF4-FFF2-40B4-BE49-F238E27FC236}">
                <a16:creationId xmlns:a16="http://schemas.microsoft.com/office/drawing/2014/main" id="{4F13B473-1771-F2E1-08AD-24B79916B00F}"/>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3371083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_Light">
    <p:bg>
      <p:bgPr>
        <a:solidFill>
          <a:schemeClr val="bg1"/>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D044CE1-E72F-8F19-0CDC-66BB3185AD42}"/>
              </a:ext>
            </a:extLst>
          </p:cNvPr>
          <p:cNvSpPr>
            <a:spLocks noGrp="1"/>
          </p:cNvSpPr>
          <p:nvPr>
            <p:ph idx="1"/>
          </p:nvPr>
        </p:nvSpPr>
        <p:spPr>
          <a:xfrm>
            <a:off x="1269714" y="1280787"/>
            <a:ext cx="10515600" cy="4896176"/>
          </a:xfrm>
        </p:spPr>
        <p:txBody>
          <a:bodyPr>
            <a:no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3">
            <a:extLst>
              <a:ext uri="{FF2B5EF4-FFF2-40B4-BE49-F238E27FC236}">
                <a16:creationId xmlns:a16="http://schemas.microsoft.com/office/drawing/2014/main" id="{85114B27-1F31-BBAC-6A50-A79311918364}"/>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2" name="Title 1">
            <a:extLst>
              <a:ext uri="{FF2B5EF4-FFF2-40B4-BE49-F238E27FC236}">
                <a16:creationId xmlns:a16="http://schemas.microsoft.com/office/drawing/2014/main" id="{0F919230-6980-AF91-5E18-44C0C22B923E}"/>
              </a:ext>
            </a:extLst>
          </p:cNvPr>
          <p:cNvSpPr>
            <a:spLocks noGrp="1"/>
          </p:cNvSpPr>
          <p:nvPr>
            <p:ph type="title"/>
          </p:nvPr>
        </p:nvSpPr>
        <p:spPr>
          <a:xfrm>
            <a:off x="1269713" y="199584"/>
            <a:ext cx="10515600" cy="724581"/>
          </a:xfrm>
          <a:effectLst/>
        </p:spPr>
        <p:txBody>
          <a:bodyPr vert="horz" lIns="91440" tIns="82296" rIns="91440" bIns="45720" rtlCol="0" anchor="ctr">
            <a:normAutofit/>
          </a:bodyPr>
          <a:lstStyle>
            <a:lvl1pPr>
              <a:defRPr lang="en-US" sz="3200" dirty="0">
                <a:solidFill>
                  <a:schemeClr val="tx2"/>
                </a:solidFill>
                <a:latin typeface="nCino+Avenir Md" panose="020B0503020202020204" pitchFamily="34" charset="0"/>
                <a:cs typeface="nCino+Avenir Md" panose="020B0503020202020204" pitchFamily="34" charset="0"/>
              </a:defRPr>
            </a:lvl1pPr>
          </a:lstStyle>
          <a:p>
            <a:pPr marL="0" lvl="0"/>
            <a:r>
              <a:rPr lang="en-US"/>
              <a:t>Click to edit Master title style</a:t>
            </a:r>
            <a:endParaRPr lang="en-US" dirty="0"/>
          </a:p>
        </p:txBody>
      </p:sp>
      <p:cxnSp>
        <p:nvCxnSpPr>
          <p:cNvPr id="6" name="Straight Connector 5">
            <a:extLst>
              <a:ext uri="{FF2B5EF4-FFF2-40B4-BE49-F238E27FC236}">
                <a16:creationId xmlns:a16="http://schemas.microsoft.com/office/drawing/2014/main" id="{5C8A0357-441D-6857-9C51-1FA5052492A1}"/>
              </a:ext>
            </a:extLst>
          </p:cNvPr>
          <p:cNvCxnSpPr>
            <a:cxnSpLocks noGrp="1" noRot="1" noMove="1" noResize="1" noEditPoints="1" noAdjustHandles="1" noChangeArrowheads="1" noChangeShapeType="1"/>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7" name="Graphic 6">
            <a:extLst>
              <a:ext uri="{FF2B5EF4-FFF2-40B4-BE49-F238E27FC236}">
                <a16:creationId xmlns:a16="http://schemas.microsoft.com/office/drawing/2014/main" id="{25A77869-6B0F-F842-14F6-13FBFECFDF1C}"/>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1871028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No_Margin_Light">
    <p:bg>
      <p:bgPr>
        <a:solidFill>
          <a:schemeClr val="bg1"/>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D044CE1-E72F-8F19-0CDC-66BB3185AD42}"/>
              </a:ext>
            </a:extLst>
          </p:cNvPr>
          <p:cNvSpPr>
            <a:spLocks noGrp="1"/>
          </p:cNvSpPr>
          <p:nvPr>
            <p:ph idx="1"/>
          </p:nvPr>
        </p:nvSpPr>
        <p:spPr>
          <a:xfrm>
            <a:off x="334962" y="1280787"/>
            <a:ext cx="11450351" cy="4682984"/>
          </a:xfrm>
        </p:spPr>
        <p:txBody>
          <a:bodyPr>
            <a:no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3">
            <a:extLst>
              <a:ext uri="{FF2B5EF4-FFF2-40B4-BE49-F238E27FC236}">
                <a16:creationId xmlns:a16="http://schemas.microsoft.com/office/drawing/2014/main" id="{85114B27-1F31-BBAC-6A50-A79311918364}"/>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2" name="Title 1">
            <a:extLst>
              <a:ext uri="{FF2B5EF4-FFF2-40B4-BE49-F238E27FC236}">
                <a16:creationId xmlns:a16="http://schemas.microsoft.com/office/drawing/2014/main" id="{0F919230-6980-AF91-5E18-44C0C22B923E}"/>
              </a:ext>
            </a:extLst>
          </p:cNvPr>
          <p:cNvSpPr>
            <a:spLocks noGrp="1"/>
          </p:cNvSpPr>
          <p:nvPr>
            <p:ph type="title"/>
          </p:nvPr>
        </p:nvSpPr>
        <p:spPr>
          <a:xfrm>
            <a:off x="334961" y="199584"/>
            <a:ext cx="11450351" cy="724581"/>
          </a:xfrm>
          <a:effectLst/>
        </p:spPr>
        <p:txBody>
          <a:bodyPr vert="horz" lIns="91440" tIns="82296" rIns="91440" bIns="45720" rtlCol="0" anchor="ctr">
            <a:normAutofit/>
          </a:bodyPr>
          <a:lstStyle>
            <a:lvl1pPr>
              <a:defRPr lang="en-US" sz="3200" dirty="0">
                <a:solidFill>
                  <a:schemeClr val="tx2"/>
                </a:solidFill>
                <a:latin typeface="nCino+Avenir Md" panose="020B0503020202020204" pitchFamily="34" charset="0"/>
                <a:cs typeface="nCino+Avenir Md" panose="020B0503020202020204" pitchFamily="34" charset="0"/>
              </a:defRPr>
            </a:lvl1pPr>
          </a:lstStyle>
          <a:p>
            <a:pPr marL="0" lvl="0"/>
            <a:r>
              <a:rPr lang="en-US"/>
              <a:t>Click to edit Master title style</a:t>
            </a:r>
            <a:endParaRPr lang="en-US" dirty="0"/>
          </a:p>
        </p:txBody>
      </p:sp>
      <p:cxnSp>
        <p:nvCxnSpPr>
          <p:cNvPr id="5" name="Straight Connector 4">
            <a:extLst>
              <a:ext uri="{FF2B5EF4-FFF2-40B4-BE49-F238E27FC236}">
                <a16:creationId xmlns:a16="http://schemas.microsoft.com/office/drawing/2014/main" id="{6C1428C4-0A65-AEDE-62C7-402EDDBD8596}"/>
              </a:ext>
            </a:extLst>
          </p:cNvPr>
          <p:cNvCxnSpPr>
            <a:cxnSpLocks noGrp="1" noRot="1" noMove="1" noResize="1" noEditPoints="1" noAdjustHandles="1" noChangeArrowheads="1" noChangeShapeType="1"/>
          </p:cNvCxnSpPr>
          <p:nvPr userDrawn="1"/>
        </p:nvCxnSpPr>
        <p:spPr>
          <a:xfrm>
            <a:off x="0" y="978435"/>
            <a:ext cx="12192000" cy="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BB381F6C-0922-02E4-C722-E72540C388CD}"/>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2394390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11">
          <p15:clr>
            <a:srgbClr val="FBAE40"/>
          </p15:clr>
        </p15:guide>
        <p15:guide id="2" orient="horz" pos="43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Underline_Title_Light">
    <p:bg>
      <p:bgPr>
        <a:solidFill>
          <a:schemeClr val="bg1"/>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212D5CC-FFD0-E181-EE8B-4EB9BF82F63A}"/>
              </a:ext>
            </a:extLst>
          </p:cNvPr>
          <p:cNvSpPr>
            <a:spLocks noGrp="1"/>
          </p:cNvSpPr>
          <p:nvPr>
            <p:ph idx="1"/>
          </p:nvPr>
        </p:nvSpPr>
        <p:spPr>
          <a:xfrm>
            <a:off x="1269714" y="1280787"/>
            <a:ext cx="4987037" cy="4896176"/>
          </a:xfrm>
        </p:spPr>
        <p:txBody>
          <a:bodyPr>
            <a:no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3">
            <a:extLst>
              <a:ext uri="{FF2B5EF4-FFF2-40B4-BE49-F238E27FC236}">
                <a16:creationId xmlns:a16="http://schemas.microsoft.com/office/drawing/2014/main" id="{D9DCDE05-6D9D-EDFC-C3D2-85F675CB8A78}"/>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2" name="Content Placeholder 2">
            <a:extLst>
              <a:ext uri="{FF2B5EF4-FFF2-40B4-BE49-F238E27FC236}">
                <a16:creationId xmlns:a16="http://schemas.microsoft.com/office/drawing/2014/main" id="{20B05C77-648E-5289-499F-8C7F8A01F395}"/>
              </a:ext>
            </a:extLst>
          </p:cNvPr>
          <p:cNvSpPr>
            <a:spLocks noGrp="1"/>
          </p:cNvSpPr>
          <p:nvPr>
            <p:ph idx="11"/>
          </p:nvPr>
        </p:nvSpPr>
        <p:spPr>
          <a:xfrm>
            <a:off x="6799955" y="1293313"/>
            <a:ext cx="4987037" cy="4896176"/>
          </a:xfrm>
        </p:spPr>
        <p:txBody>
          <a:bodyPr>
            <a:no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7505A026-DC54-3144-79E8-89C39E09EA92}"/>
              </a:ext>
            </a:extLst>
          </p:cNvPr>
          <p:cNvSpPr>
            <a:spLocks noGrp="1"/>
          </p:cNvSpPr>
          <p:nvPr>
            <p:ph type="title"/>
          </p:nvPr>
        </p:nvSpPr>
        <p:spPr>
          <a:xfrm>
            <a:off x="1269713" y="199584"/>
            <a:ext cx="10515600" cy="724581"/>
          </a:xfrm>
          <a:effectLst/>
        </p:spPr>
        <p:txBody>
          <a:bodyPr vert="horz" lIns="91440" tIns="82296" rIns="91440" bIns="45720" rtlCol="0" anchor="ctr">
            <a:normAutofit/>
          </a:bodyPr>
          <a:lstStyle>
            <a:lvl1pPr>
              <a:defRPr lang="en-US" sz="3200" dirty="0">
                <a:solidFill>
                  <a:schemeClr val="tx2"/>
                </a:solidFill>
                <a:latin typeface="nCino+Avenir Md" panose="020B0503020202020204" pitchFamily="34" charset="0"/>
                <a:cs typeface="nCino+Avenir Md" panose="020B0503020202020204" pitchFamily="34" charset="0"/>
              </a:defRPr>
            </a:lvl1pPr>
          </a:lstStyle>
          <a:p>
            <a:pPr marL="0" lvl="0"/>
            <a:r>
              <a:rPr lang="en-US"/>
              <a:t>Click to edit Master title style</a:t>
            </a:r>
            <a:endParaRPr lang="en-US" dirty="0"/>
          </a:p>
        </p:txBody>
      </p:sp>
      <p:cxnSp>
        <p:nvCxnSpPr>
          <p:cNvPr id="5" name="Straight Connector 4">
            <a:extLst>
              <a:ext uri="{FF2B5EF4-FFF2-40B4-BE49-F238E27FC236}">
                <a16:creationId xmlns:a16="http://schemas.microsoft.com/office/drawing/2014/main" id="{21A66B8A-4603-B9C2-7A60-B433E0DB1309}"/>
              </a:ext>
            </a:extLst>
          </p:cNvPr>
          <p:cNvCxnSpPr>
            <a:cxnSpLocks noGrp="1" noRot="1" noMove="1" noResize="1" noEditPoints="1" noAdjustHandles="1" noChangeArrowheads="1" noChangeShapeType="1"/>
          </p:cNvCxnSpPr>
          <p:nvPr userDrawn="1"/>
        </p:nvCxnSpPr>
        <p:spPr>
          <a:xfrm>
            <a:off x="996950" y="978435"/>
            <a:ext cx="11195050" cy="0"/>
          </a:xfrm>
          <a:prstGeom prst="line">
            <a:avLst/>
          </a:prstGeom>
          <a:ln w="1270">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CDCF275-D4BF-A407-7E09-B06ADF0C8524}"/>
              </a:ext>
            </a:extLst>
          </p:cNvPr>
          <p:cNvCxnSpPr>
            <a:cxnSpLocks noGrp="1" noRot="1" noMove="1" noResize="1" noEditPoints="1" noAdjustHandles="1" noChangeArrowheads="1" noChangeShapeType="1"/>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423EA6E6-665D-62C3-9750-C273F054CF03}"/>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1446188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Title_Light">
    <p:bg>
      <p:bgPr>
        <a:solidFill>
          <a:schemeClr val="bg1"/>
        </a:solidFill>
        <a:effectLst/>
      </p:bgPr>
    </p:bg>
    <p:spTree>
      <p:nvGrpSpPr>
        <p:cNvPr id="1" name=""/>
        <p:cNvGrpSpPr/>
        <p:nvPr/>
      </p:nvGrpSpPr>
      <p:grpSpPr>
        <a:xfrm>
          <a:off x="0" y="0"/>
          <a:ext cx="0" cy="0"/>
          <a:chOff x="0" y="0"/>
          <a:chExt cx="0" cy="0"/>
        </a:xfrm>
      </p:grpSpPr>
      <p:sp>
        <p:nvSpPr>
          <p:cNvPr id="3" name="Footer Placeholder 3">
            <a:extLst>
              <a:ext uri="{FF2B5EF4-FFF2-40B4-BE49-F238E27FC236}">
                <a16:creationId xmlns:a16="http://schemas.microsoft.com/office/drawing/2014/main" id="{85114B27-1F31-BBAC-6A50-A79311918364}"/>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2" name="Content Placeholder 2">
            <a:extLst>
              <a:ext uri="{FF2B5EF4-FFF2-40B4-BE49-F238E27FC236}">
                <a16:creationId xmlns:a16="http://schemas.microsoft.com/office/drawing/2014/main" id="{3BB78EB0-6F5D-CB50-2DBE-239AA17E5822}"/>
              </a:ext>
            </a:extLst>
          </p:cNvPr>
          <p:cNvSpPr>
            <a:spLocks noGrp="1"/>
          </p:cNvSpPr>
          <p:nvPr>
            <p:ph idx="1"/>
          </p:nvPr>
        </p:nvSpPr>
        <p:spPr>
          <a:xfrm>
            <a:off x="1269714" y="1280787"/>
            <a:ext cx="4987037" cy="4896176"/>
          </a:xfrm>
        </p:spPr>
        <p:txBody>
          <a:bodyPr>
            <a:no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979D6307-5B68-7EF6-948B-6B24B2293C8A}"/>
              </a:ext>
            </a:extLst>
          </p:cNvPr>
          <p:cNvSpPr>
            <a:spLocks noGrp="1"/>
          </p:cNvSpPr>
          <p:nvPr>
            <p:ph idx="11"/>
          </p:nvPr>
        </p:nvSpPr>
        <p:spPr>
          <a:xfrm>
            <a:off x="6799955" y="1293313"/>
            <a:ext cx="4987037" cy="4896176"/>
          </a:xfrm>
        </p:spPr>
        <p:txBody>
          <a:bodyPr>
            <a:no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96B0DD31-E347-5327-CB7C-008A65FE5163}"/>
              </a:ext>
            </a:extLst>
          </p:cNvPr>
          <p:cNvSpPr>
            <a:spLocks noGrp="1"/>
          </p:cNvSpPr>
          <p:nvPr>
            <p:ph type="title"/>
          </p:nvPr>
        </p:nvSpPr>
        <p:spPr>
          <a:xfrm>
            <a:off x="1269713" y="199584"/>
            <a:ext cx="10515600" cy="724581"/>
          </a:xfrm>
          <a:effectLst/>
        </p:spPr>
        <p:txBody>
          <a:bodyPr vert="horz" lIns="91440" tIns="82296" rIns="91440" bIns="45720" rtlCol="0" anchor="ctr">
            <a:normAutofit/>
          </a:bodyPr>
          <a:lstStyle>
            <a:lvl1pPr>
              <a:defRPr lang="en-US" sz="3200" dirty="0">
                <a:solidFill>
                  <a:schemeClr val="tx2"/>
                </a:solidFill>
                <a:latin typeface="nCino+Avenir Md" panose="020B0503020202020204" pitchFamily="34" charset="0"/>
                <a:cs typeface="nCino+Avenir Md" panose="020B0503020202020204" pitchFamily="34" charset="0"/>
              </a:defRPr>
            </a:lvl1pPr>
          </a:lstStyle>
          <a:p>
            <a:pPr marL="0" lvl="0"/>
            <a:r>
              <a:rPr lang="en-US"/>
              <a:t>Click to edit Master title style</a:t>
            </a:r>
            <a:endParaRPr lang="en-US" dirty="0"/>
          </a:p>
        </p:txBody>
      </p:sp>
      <p:cxnSp>
        <p:nvCxnSpPr>
          <p:cNvPr id="7" name="Straight Connector 6">
            <a:extLst>
              <a:ext uri="{FF2B5EF4-FFF2-40B4-BE49-F238E27FC236}">
                <a16:creationId xmlns:a16="http://schemas.microsoft.com/office/drawing/2014/main" id="{E1760693-7F66-AACD-A853-399DAEC8011E}"/>
              </a:ext>
            </a:extLst>
          </p:cNvPr>
          <p:cNvCxnSpPr>
            <a:cxnSpLocks/>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A7B35479-8FA0-044B-460F-71E7D2F48E1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341347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Title_Light">
    <p:bg>
      <p:bgPr>
        <a:solidFill>
          <a:schemeClr val="bg1"/>
        </a:solidFill>
        <a:effectLst/>
      </p:bgPr>
    </p:bg>
    <p:spTree>
      <p:nvGrpSpPr>
        <p:cNvPr id="1" name=""/>
        <p:cNvGrpSpPr/>
        <p:nvPr/>
      </p:nvGrpSpPr>
      <p:grpSpPr>
        <a:xfrm>
          <a:off x="0" y="0"/>
          <a:ext cx="0" cy="0"/>
          <a:chOff x="0" y="0"/>
          <a:chExt cx="0" cy="0"/>
        </a:xfrm>
      </p:grpSpPr>
      <p:sp>
        <p:nvSpPr>
          <p:cNvPr id="3" name="Footer Placeholder 3">
            <a:extLst>
              <a:ext uri="{FF2B5EF4-FFF2-40B4-BE49-F238E27FC236}">
                <a16:creationId xmlns:a16="http://schemas.microsoft.com/office/drawing/2014/main" id="{85114B27-1F31-BBAC-6A50-A79311918364}"/>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2" name="Content Placeholder 2">
            <a:extLst>
              <a:ext uri="{FF2B5EF4-FFF2-40B4-BE49-F238E27FC236}">
                <a16:creationId xmlns:a16="http://schemas.microsoft.com/office/drawing/2014/main" id="{3BB78EB0-6F5D-CB50-2DBE-239AA17E5822}"/>
              </a:ext>
            </a:extLst>
          </p:cNvPr>
          <p:cNvSpPr>
            <a:spLocks noGrp="1"/>
          </p:cNvSpPr>
          <p:nvPr>
            <p:ph idx="1"/>
          </p:nvPr>
        </p:nvSpPr>
        <p:spPr>
          <a:xfrm>
            <a:off x="6144016" y="1280787"/>
            <a:ext cx="5658407" cy="4896176"/>
          </a:xfrm>
        </p:spPr>
        <p:txBody>
          <a:bodyPr>
            <a:no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5">
            <a:extLst>
              <a:ext uri="{FF2B5EF4-FFF2-40B4-BE49-F238E27FC236}">
                <a16:creationId xmlns:a16="http://schemas.microsoft.com/office/drawing/2014/main" id="{26CD42F5-25A5-4178-68CA-9D3EA7698111}"/>
              </a:ext>
            </a:extLst>
          </p:cNvPr>
          <p:cNvSpPr>
            <a:spLocks noGrp="1"/>
          </p:cNvSpPr>
          <p:nvPr>
            <p:ph type="pic" sz="quarter" idx="16"/>
          </p:nvPr>
        </p:nvSpPr>
        <p:spPr>
          <a:xfrm>
            <a:off x="-132980" y="1265155"/>
            <a:ext cx="5757165" cy="4667350"/>
          </a:xfrm>
          <a:custGeom>
            <a:avLst/>
            <a:gdLst>
              <a:gd name="connsiteX0" fmla="*/ 0 w 4623560"/>
              <a:gd name="connsiteY0" fmla="*/ 0 h 4623560"/>
              <a:gd name="connsiteX1" fmla="*/ 2311780 w 4623560"/>
              <a:gd name="connsiteY1" fmla="*/ 0 h 4623560"/>
              <a:gd name="connsiteX2" fmla="*/ 4623560 w 4623560"/>
              <a:gd name="connsiteY2" fmla="*/ 2311780 h 4623560"/>
              <a:gd name="connsiteX3" fmla="*/ 2311780 w 4623560"/>
              <a:gd name="connsiteY3" fmla="*/ 4623560 h 4623560"/>
              <a:gd name="connsiteX4" fmla="*/ 0 w 4623560"/>
              <a:gd name="connsiteY4" fmla="*/ 4623560 h 4623560"/>
              <a:gd name="connsiteX5" fmla="*/ 0 w 4623560"/>
              <a:gd name="connsiteY5" fmla="*/ 0 h 4623560"/>
              <a:gd name="connsiteX0" fmla="*/ 1114816 w 5738376"/>
              <a:gd name="connsiteY0" fmla="*/ 0 h 4636086"/>
              <a:gd name="connsiteX1" fmla="*/ 3426596 w 5738376"/>
              <a:gd name="connsiteY1" fmla="*/ 0 h 4636086"/>
              <a:gd name="connsiteX2" fmla="*/ 5738376 w 5738376"/>
              <a:gd name="connsiteY2" fmla="*/ 2311780 h 4636086"/>
              <a:gd name="connsiteX3" fmla="*/ 3426596 w 5738376"/>
              <a:gd name="connsiteY3" fmla="*/ 4623560 h 4636086"/>
              <a:gd name="connsiteX4" fmla="*/ 0 w 5738376"/>
              <a:gd name="connsiteY4" fmla="*/ 4636086 h 4636086"/>
              <a:gd name="connsiteX5" fmla="*/ 1114816 w 5738376"/>
              <a:gd name="connsiteY5" fmla="*/ 0 h 4636086"/>
              <a:gd name="connsiteX0" fmla="*/ 0 w 5757165"/>
              <a:gd name="connsiteY0" fmla="*/ 0 h 4636086"/>
              <a:gd name="connsiteX1" fmla="*/ 3445385 w 5757165"/>
              <a:gd name="connsiteY1" fmla="*/ 0 h 4636086"/>
              <a:gd name="connsiteX2" fmla="*/ 5757165 w 5757165"/>
              <a:gd name="connsiteY2" fmla="*/ 2311780 h 4636086"/>
              <a:gd name="connsiteX3" fmla="*/ 3445385 w 5757165"/>
              <a:gd name="connsiteY3" fmla="*/ 4623560 h 4636086"/>
              <a:gd name="connsiteX4" fmla="*/ 18789 w 5757165"/>
              <a:gd name="connsiteY4" fmla="*/ 4636086 h 4636086"/>
              <a:gd name="connsiteX5" fmla="*/ 0 w 5757165"/>
              <a:gd name="connsiteY5" fmla="*/ 0 h 463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57165" h="4636086">
                <a:moveTo>
                  <a:pt x="0" y="0"/>
                </a:moveTo>
                <a:lnTo>
                  <a:pt x="3445385" y="0"/>
                </a:lnTo>
                <a:cubicBezTo>
                  <a:pt x="4722146" y="0"/>
                  <a:pt x="5757165" y="1035019"/>
                  <a:pt x="5757165" y="2311780"/>
                </a:cubicBezTo>
                <a:cubicBezTo>
                  <a:pt x="5757165" y="3588541"/>
                  <a:pt x="4722146" y="4623560"/>
                  <a:pt x="3445385" y="4623560"/>
                </a:cubicBezTo>
                <a:lnTo>
                  <a:pt x="18789" y="4636086"/>
                </a:lnTo>
                <a:lnTo>
                  <a:pt x="0" y="0"/>
                </a:lnTo>
                <a:close/>
              </a:path>
            </a:pathLst>
          </a:custGeom>
        </p:spPr>
        <p:txBody>
          <a:bodyPr anchor="ctr">
            <a:normAutofit/>
          </a:bodyPr>
          <a:lstStyle>
            <a:lvl1pPr marL="0" indent="0" algn="ctr">
              <a:buNone/>
              <a:defRPr sz="1600">
                <a:solidFill>
                  <a:schemeClr val="tx2"/>
                </a:solidFill>
              </a:defRPr>
            </a:lvl1pPr>
          </a:lstStyle>
          <a:p>
            <a:r>
              <a:rPr lang="en-US"/>
              <a:t>Click icon to add picture</a:t>
            </a:r>
            <a:endParaRPr lang="en-US" dirty="0"/>
          </a:p>
        </p:txBody>
      </p:sp>
      <p:sp>
        <p:nvSpPr>
          <p:cNvPr id="4" name="Title 1">
            <a:extLst>
              <a:ext uri="{FF2B5EF4-FFF2-40B4-BE49-F238E27FC236}">
                <a16:creationId xmlns:a16="http://schemas.microsoft.com/office/drawing/2014/main" id="{5D2F6270-A68F-2EA2-1FC9-65135C485A03}"/>
              </a:ext>
            </a:extLst>
          </p:cNvPr>
          <p:cNvSpPr>
            <a:spLocks noGrp="1"/>
          </p:cNvSpPr>
          <p:nvPr>
            <p:ph type="title"/>
          </p:nvPr>
        </p:nvSpPr>
        <p:spPr>
          <a:xfrm>
            <a:off x="1269713" y="199584"/>
            <a:ext cx="10515600" cy="724581"/>
          </a:xfrm>
          <a:effectLst/>
        </p:spPr>
        <p:txBody>
          <a:bodyPr vert="horz" lIns="91440" tIns="82296" rIns="91440" bIns="45720" rtlCol="0" anchor="ctr">
            <a:normAutofit/>
          </a:bodyPr>
          <a:lstStyle>
            <a:lvl1pPr>
              <a:defRPr lang="en-US" sz="3200" dirty="0">
                <a:solidFill>
                  <a:schemeClr val="tx2"/>
                </a:solidFill>
                <a:latin typeface="nCino+Avenir Md" panose="020B0503020202020204" pitchFamily="34" charset="0"/>
                <a:cs typeface="nCino+Avenir Md" panose="020B0503020202020204" pitchFamily="34" charset="0"/>
              </a:defRPr>
            </a:lvl1pPr>
          </a:lstStyle>
          <a:p>
            <a:pPr marL="0" lvl="0"/>
            <a:r>
              <a:rPr lang="en-US"/>
              <a:t>Click to edit Master title style</a:t>
            </a:r>
            <a:endParaRPr lang="en-US" dirty="0"/>
          </a:p>
        </p:txBody>
      </p:sp>
      <p:cxnSp>
        <p:nvCxnSpPr>
          <p:cNvPr id="6" name="Straight Connector 5">
            <a:extLst>
              <a:ext uri="{FF2B5EF4-FFF2-40B4-BE49-F238E27FC236}">
                <a16:creationId xmlns:a16="http://schemas.microsoft.com/office/drawing/2014/main" id="{9A15B6DE-8FB4-FAA3-A6F3-FF3530A1D520}"/>
              </a:ext>
            </a:extLst>
          </p:cNvPr>
          <p:cNvCxnSpPr>
            <a:cxnSpLocks/>
          </p:cNvCxnSpPr>
          <p:nvPr userDrawn="1"/>
        </p:nvCxnSpPr>
        <p:spPr>
          <a:xfrm>
            <a:off x="996950" y="0"/>
            <a:ext cx="0" cy="6858000"/>
          </a:xfrm>
          <a:prstGeom prst="line">
            <a:avLst/>
          </a:prstGeom>
          <a:ln w="1270">
            <a:solidFill>
              <a:srgbClr val="7CB2C4">
                <a:alpha val="50000"/>
              </a:srgbClr>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F704FCAF-1E37-27DB-B35A-57D9600DDED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2395386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6_Title_Center_Light">
    <p:bg>
      <p:bgPr>
        <a:gradFill flip="none" rotWithShape="1">
          <a:gsLst>
            <a:gs pos="100000">
              <a:schemeClr val="accent2"/>
            </a:gs>
            <a:gs pos="21000">
              <a:schemeClr val="bg1"/>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4A1DD7-6994-5271-22E0-F5E42E906F2E}"/>
              </a:ext>
            </a:extLst>
          </p:cNvPr>
          <p:cNvSpPr>
            <a:spLocks noGrp="1"/>
          </p:cNvSpPr>
          <p:nvPr>
            <p:ph type="body" sz="quarter" idx="10" hasCustomPrompt="1"/>
          </p:nvPr>
        </p:nvSpPr>
        <p:spPr>
          <a:xfrm>
            <a:off x="2488406" y="3049587"/>
            <a:ext cx="7215188" cy="758825"/>
          </a:xfrm>
        </p:spPr>
        <p:txBody>
          <a:bodyPr wrap="square" tIns="237744" anchor="ctr">
            <a:noAutofit/>
          </a:bodyPr>
          <a:lstStyle>
            <a:lvl1pPr marL="0" indent="0" algn="ctr">
              <a:buNone/>
              <a:defRPr sz="4000" b="1">
                <a:solidFill>
                  <a:schemeClr val="tx1"/>
                </a:solidFill>
              </a:defRPr>
            </a:lvl1pPr>
          </a:lstStyle>
          <a:p>
            <a:pPr lvl="0"/>
            <a:r>
              <a:rPr lang="en-US" dirty="0"/>
              <a:t>HEADLINE CALLOUT</a:t>
            </a:r>
          </a:p>
        </p:txBody>
      </p:sp>
    </p:spTree>
    <p:extLst>
      <p:ext uri="{BB962C8B-B14F-4D97-AF65-F5344CB8AC3E}">
        <p14:creationId xmlns:p14="http://schemas.microsoft.com/office/powerpoint/2010/main" val="2991963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6_Blank-Content_Light">
    <p:bg>
      <p:bgPr>
        <a:solidFill>
          <a:schemeClr val="bg1"/>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D044CE1-E72F-8F19-0CDC-66BB3185AD42}"/>
              </a:ext>
            </a:extLst>
          </p:cNvPr>
          <p:cNvSpPr>
            <a:spLocks noGrp="1"/>
          </p:cNvSpPr>
          <p:nvPr>
            <p:ph idx="1"/>
          </p:nvPr>
        </p:nvSpPr>
        <p:spPr>
          <a:xfrm>
            <a:off x="334962" y="1280787"/>
            <a:ext cx="11450351" cy="4682984"/>
          </a:xfrm>
        </p:spPr>
        <p:txBody>
          <a:bodyPr>
            <a:noAutofit/>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3">
            <a:extLst>
              <a:ext uri="{FF2B5EF4-FFF2-40B4-BE49-F238E27FC236}">
                <a16:creationId xmlns:a16="http://schemas.microsoft.com/office/drawing/2014/main" id="{85114B27-1F31-BBAC-6A50-A79311918364}"/>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2" name="Title 1">
            <a:extLst>
              <a:ext uri="{FF2B5EF4-FFF2-40B4-BE49-F238E27FC236}">
                <a16:creationId xmlns:a16="http://schemas.microsoft.com/office/drawing/2014/main" id="{0F919230-6980-AF91-5E18-44C0C22B923E}"/>
              </a:ext>
            </a:extLst>
          </p:cNvPr>
          <p:cNvSpPr>
            <a:spLocks noGrp="1"/>
          </p:cNvSpPr>
          <p:nvPr>
            <p:ph type="title"/>
          </p:nvPr>
        </p:nvSpPr>
        <p:spPr>
          <a:xfrm>
            <a:off x="334961" y="199584"/>
            <a:ext cx="11450351" cy="724581"/>
          </a:xfrm>
          <a:effectLst/>
        </p:spPr>
        <p:txBody>
          <a:bodyPr vert="horz" lIns="91440" tIns="82296" rIns="91440" bIns="45720" rtlCol="0" anchor="ctr">
            <a:normAutofit/>
          </a:bodyPr>
          <a:lstStyle>
            <a:lvl1pPr>
              <a:defRPr lang="en-US" sz="3200" dirty="0">
                <a:solidFill>
                  <a:schemeClr val="tx2"/>
                </a:solidFill>
                <a:latin typeface="nCino+Avenir Md" panose="020B0503020202020204" pitchFamily="34" charset="0"/>
                <a:cs typeface="nCino+Avenir Md" panose="020B0503020202020204" pitchFamily="34" charset="0"/>
              </a:defRPr>
            </a:lvl1pPr>
          </a:lstStyle>
          <a:p>
            <a:pPr marL="0" lvl="0"/>
            <a:r>
              <a:rPr lang="en-US"/>
              <a:t>Click to edit Master title style</a:t>
            </a:r>
            <a:endParaRPr lang="en-US" dirty="0"/>
          </a:p>
        </p:txBody>
      </p:sp>
      <p:pic>
        <p:nvPicPr>
          <p:cNvPr id="8" name="Graphic 7">
            <a:extLst>
              <a:ext uri="{FF2B5EF4-FFF2-40B4-BE49-F238E27FC236}">
                <a16:creationId xmlns:a16="http://schemas.microsoft.com/office/drawing/2014/main" id="{BB381F6C-0922-02E4-C722-E72540C388CD}"/>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247622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11">
          <p15:clr>
            <a:srgbClr val="FBAE40"/>
          </p15:clr>
        </p15:guide>
        <p15:guide id="2" orient="horz" pos="43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8_Quote_Light">
    <p:bg>
      <p:bgPr>
        <a:gradFill flip="none" rotWithShape="1">
          <a:gsLst>
            <a:gs pos="100000">
              <a:schemeClr val="accent2"/>
            </a:gs>
            <a:gs pos="21000">
              <a:schemeClr val="bg1"/>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6EAE209E-3761-799E-7B1D-171BCAAFF476}"/>
              </a:ext>
            </a:extLst>
          </p:cNvPr>
          <p:cNvSpPr>
            <a:spLocks noGrp="1"/>
          </p:cNvSpPr>
          <p:nvPr>
            <p:ph type="body" sz="quarter" idx="13" hasCustomPrompt="1"/>
          </p:nvPr>
        </p:nvSpPr>
        <p:spPr>
          <a:xfrm>
            <a:off x="1403350" y="5085364"/>
            <a:ext cx="5710238" cy="334361"/>
          </a:xfrm>
        </p:spPr>
        <p:txBody>
          <a:bodyPr>
            <a:normAutofit/>
          </a:bodyPr>
          <a:lstStyle>
            <a:lvl1pPr marL="0" indent="0">
              <a:buNone/>
              <a:defRPr sz="1800" b="1">
                <a:solidFill>
                  <a:schemeClr val="tx2"/>
                </a:solidFill>
              </a:defRPr>
            </a:lvl1pPr>
          </a:lstStyle>
          <a:p>
            <a:pPr lvl="0"/>
            <a:r>
              <a:rPr lang="en-US" dirty="0"/>
              <a:t>Name</a:t>
            </a:r>
          </a:p>
        </p:txBody>
      </p:sp>
      <p:pic>
        <p:nvPicPr>
          <p:cNvPr id="2" name="Graphic 1">
            <a:extLst>
              <a:ext uri="{FF2B5EF4-FFF2-40B4-BE49-F238E27FC236}">
                <a16:creationId xmlns:a16="http://schemas.microsoft.com/office/drawing/2014/main" id="{A3C38DA6-E1E6-D416-18AD-792C59FA377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0800000">
            <a:off x="920357" y="561100"/>
            <a:ext cx="2593551" cy="2593551"/>
          </a:xfrm>
          <a:prstGeom prst="rect">
            <a:avLst/>
          </a:prstGeom>
        </p:spPr>
      </p:pic>
      <p:sp>
        <p:nvSpPr>
          <p:cNvPr id="7" name="Text Placeholder 6">
            <a:extLst>
              <a:ext uri="{FF2B5EF4-FFF2-40B4-BE49-F238E27FC236}">
                <a16:creationId xmlns:a16="http://schemas.microsoft.com/office/drawing/2014/main" id="{DEE20BF1-20AD-B559-12DD-FE46CC1DA249}"/>
              </a:ext>
            </a:extLst>
          </p:cNvPr>
          <p:cNvSpPr>
            <a:spLocks noGrp="1"/>
          </p:cNvSpPr>
          <p:nvPr>
            <p:ph type="body" sz="quarter" idx="10" hasCustomPrompt="1"/>
          </p:nvPr>
        </p:nvSpPr>
        <p:spPr>
          <a:xfrm>
            <a:off x="1403350" y="2130425"/>
            <a:ext cx="7275513" cy="2624138"/>
          </a:xfrm>
        </p:spPr>
        <p:txBody>
          <a:bodyPr>
            <a:noAutofit/>
          </a:bodyPr>
          <a:lstStyle>
            <a:lvl1pPr marL="0" indent="0">
              <a:buNone/>
              <a:defRPr sz="24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Id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diam</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vel</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quam</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elementum</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pulvinar. Id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diam</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maecenas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ultricies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mi. </a:t>
            </a:r>
            <a:r>
              <a:rPr kumimoji="0" lang="en-GB" sz="24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Pharetra convallis </a:t>
            </a:r>
            <a:r>
              <a:rPr kumimoji="0" lang="en-GB" sz="2400" b="1"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posuere</a:t>
            </a:r>
            <a:r>
              <a:rPr kumimoji="0" lang="en-GB" sz="24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1"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morbi</a:t>
            </a:r>
            <a:r>
              <a:rPr kumimoji="0" lang="en-GB" sz="24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1"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leo</a:t>
            </a:r>
            <a:r>
              <a:rPr kumimoji="0" lang="en-GB" sz="24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1"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urna</a:t>
            </a:r>
            <a:r>
              <a:rPr kumimoji="0" lang="en-GB" sz="2400" b="1"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Eu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feugiat</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pretium</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nibh</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ipsum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consequat</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Fringilla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est</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ullamcorper</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eget</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nulla</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facilisi</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etiam</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dignissim</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diam</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quis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Arcu</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non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sodales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neque</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sodales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Vestibulum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lectus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mauris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ultrices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eros in cursus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turpis</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a:t>
            </a:r>
            <a:r>
              <a:rPr kumimoji="0" lang="en-GB" sz="2400" b="0" i="0" u="none" strike="noStrike" kern="1200" cap="none" spc="0" normalizeH="0" baseline="0" noProof="0" dirty="0" err="1">
                <a:ln>
                  <a:noFill/>
                </a:ln>
                <a:solidFill>
                  <a:srgbClr val="FFFFFF"/>
                </a:solidFill>
                <a:effectLst/>
                <a:uLnTx/>
                <a:uFillTx/>
                <a:latin typeface="nCino+Avenir"/>
                <a:ea typeface="+mn-lt"/>
                <a:cs typeface="nCino+Avenir" panose="020B0503020202020204" pitchFamily="34" charset="0"/>
              </a:rPr>
              <a:t>massa</a:t>
            </a:r>
            <a:r>
              <a:rPr kumimoji="0" lang="en-GB" sz="2400" b="0" i="0" u="none" strike="noStrike" kern="1200" cap="none" spc="0" normalizeH="0" baseline="0" noProof="0" dirty="0">
                <a:ln>
                  <a:noFill/>
                </a:ln>
                <a:solidFill>
                  <a:srgbClr val="FFFFFF"/>
                </a:solidFill>
                <a:effectLst/>
                <a:uLnTx/>
                <a:uFillTx/>
                <a:latin typeface="nCino+Avenir"/>
                <a:ea typeface="+mn-lt"/>
                <a:cs typeface="nCino+Avenir" panose="020B0503020202020204" pitchFamily="34" charset="0"/>
              </a:rPr>
              <a:t> tincidunt.”</a:t>
            </a:r>
          </a:p>
        </p:txBody>
      </p:sp>
      <p:sp>
        <p:nvSpPr>
          <p:cNvPr id="16" name="Text Placeholder 15">
            <a:extLst>
              <a:ext uri="{FF2B5EF4-FFF2-40B4-BE49-F238E27FC236}">
                <a16:creationId xmlns:a16="http://schemas.microsoft.com/office/drawing/2014/main" id="{B3E78C40-049C-3238-C898-833F6CA991FC}"/>
              </a:ext>
            </a:extLst>
          </p:cNvPr>
          <p:cNvSpPr>
            <a:spLocks noGrp="1"/>
          </p:cNvSpPr>
          <p:nvPr>
            <p:ph type="body" sz="quarter" idx="12" hasCustomPrompt="1"/>
          </p:nvPr>
        </p:nvSpPr>
        <p:spPr>
          <a:xfrm>
            <a:off x="1403350" y="5419725"/>
            <a:ext cx="4567238" cy="712788"/>
          </a:xfrm>
        </p:spPr>
        <p:txBody>
          <a:bodyPr>
            <a:normAutofit/>
          </a:bodyPr>
          <a:lstStyle>
            <a:lvl1pPr marL="0" indent="0">
              <a:buNone/>
              <a:defRPr sz="1800">
                <a:solidFill>
                  <a:schemeClr val="tx2"/>
                </a:solidFill>
              </a:defRPr>
            </a:lvl1pPr>
          </a:lstStyle>
          <a:p>
            <a:pPr lvl="0"/>
            <a:r>
              <a:rPr lang="en-US" dirty="0"/>
              <a:t>Job title, Company</a:t>
            </a:r>
          </a:p>
        </p:txBody>
      </p:sp>
    </p:spTree>
    <p:extLst>
      <p:ext uri="{BB962C8B-B14F-4D97-AF65-F5344CB8AC3E}">
        <p14:creationId xmlns:p14="http://schemas.microsoft.com/office/powerpoint/2010/main" val="2637121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7_Blank_Light">
    <p:bg>
      <p:bgPr>
        <a:solidFill>
          <a:schemeClr val="bg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06332D9-EC50-3DBF-B760-BDC3CBBC4DD8}"/>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0" y="5998977"/>
            <a:ext cx="991169" cy="857742"/>
          </a:xfrm>
          <a:prstGeom prst="rect">
            <a:avLst/>
          </a:prstGeom>
        </p:spPr>
      </p:pic>
    </p:spTree>
    <p:extLst>
      <p:ext uri="{BB962C8B-B14F-4D97-AF65-F5344CB8AC3E}">
        <p14:creationId xmlns:p14="http://schemas.microsoft.com/office/powerpoint/2010/main" val="3536691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green">
    <p:bg>
      <p:bgPr>
        <a:solidFill>
          <a:srgbClr val="EDF4F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3378158"/>
      </p:ext>
    </p:extLst>
  </p:cSld>
  <p:clrMapOvr>
    <a:masterClrMapping/>
  </p:clrMapOvr>
  <p:transition spd="slow">
    <p:cove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4682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CF4628BA-DD0C-CBAC-F99B-F2B40113E6B0}"/>
              </a:ext>
            </a:extLst>
          </p:cNvPr>
          <p:cNvSpPr>
            <a:spLocks noGrp="1"/>
          </p:cNvSpPr>
          <p:nvPr>
            <p:ph type="title" hasCustomPrompt="1"/>
          </p:nvPr>
        </p:nvSpPr>
        <p:spPr>
          <a:xfrm>
            <a:off x="1384907" y="2704861"/>
            <a:ext cx="7454293" cy="926123"/>
          </a:xfrm>
        </p:spPr>
        <p:txBody>
          <a:bodyPr>
            <a:noAutofit/>
          </a:bodyPr>
          <a:lstStyle>
            <a:lvl1pPr>
              <a:defRPr>
                <a:solidFill>
                  <a:schemeClr val="bg1"/>
                </a:solidFill>
              </a:defRPr>
            </a:lvl1pPr>
          </a:lstStyle>
          <a:p>
            <a:r>
              <a:rPr lang="en-US" sz="4400" b="1" dirty="0">
                <a:latin typeface="nCino+Avenir" panose="020B0503020202020204" pitchFamily="34" charset="0"/>
                <a:cs typeface="nCino+Avenir" panose="020B0503020202020204" pitchFamily="34" charset="0"/>
              </a:rPr>
              <a:t>Presentation Title</a:t>
            </a:r>
          </a:p>
        </p:txBody>
      </p:sp>
    </p:spTree>
    <p:extLst>
      <p:ext uri="{BB962C8B-B14F-4D97-AF65-F5344CB8AC3E}">
        <p14:creationId xmlns:p14="http://schemas.microsoft.com/office/powerpoint/2010/main" val="13913697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2E854186-5633-1D27-7854-DBE74C6BBBEF}"/>
              </a:ext>
            </a:extLst>
          </p:cNvPr>
          <p:cNvSpPr>
            <a:spLocks noGrp="1"/>
          </p:cNvSpPr>
          <p:nvPr>
            <p:ph type="title" hasCustomPrompt="1"/>
          </p:nvPr>
        </p:nvSpPr>
        <p:spPr>
          <a:xfrm>
            <a:off x="1384907" y="2704861"/>
            <a:ext cx="7454293" cy="926123"/>
          </a:xfrm>
        </p:spPr>
        <p:txBody>
          <a:bodyPr>
            <a:noAutofit/>
          </a:bodyPr>
          <a:lstStyle>
            <a:lvl1pPr>
              <a:defRPr>
                <a:solidFill>
                  <a:schemeClr val="bg1"/>
                </a:solidFill>
              </a:defRPr>
            </a:lvl1pPr>
          </a:lstStyle>
          <a:p>
            <a:r>
              <a:rPr lang="en-US" sz="4400" b="1" dirty="0">
                <a:latin typeface="nCino+Avenir" panose="020B0503020202020204" pitchFamily="34" charset="0"/>
                <a:cs typeface="nCino+Avenir" panose="020B0503020202020204" pitchFamily="34" charset="0"/>
              </a:rPr>
              <a:t>Presentation Title</a:t>
            </a:r>
          </a:p>
        </p:txBody>
      </p:sp>
    </p:spTree>
    <p:extLst>
      <p:ext uri="{BB962C8B-B14F-4D97-AF65-F5344CB8AC3E}">
        <p14:creationId xmlns:p14="http://schemas.microsoft.com/office/powerpoint/2010/main" val="21020001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Section_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2E65059-8561-4AF2-DA2A-7C7B51116ADF}"/>
              </a:ext>
            </a:extLst>
          </p:cNvPr>
          <p:cNvSpPr>
            <a:spLocks noGrp="1"/>
          </p:cNvSpPr>
          <p:nvPr>
            <p:ph type="ctrTitle"/>
          </p:nvPr>
        </p:nvSpPr>
        <p:spPr>
          <a:xfrm>
            <a:off x="1349477" y="2703315"/>
            <a:ext cx="6553200" cy="1142544"/>
          </a:xfrm>
        </p:spPr>
        <p:txBody>
          <a:bodyPr anchor="b">
            <a:noAutofit/>
          </a:bodyPr>
          <a:lstStyle>
            <a:lvl1pPr algn="l">
              <a:defRPr sz="4800" b="0">
                <a:solidFill>
                  <a:schemeClr val="bg1"/>
                </a:solidFill>
              </a:defRPr>
            </a:lvl1p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98EF3177-049A-C62F-58B8-980504B6C01D}"/>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6" name="TextBox 5">
            <a:extLst>
              <a:ext uri="{FF2B5EF4-FFF2-40B4-BE49-F238E27FC236}">
                <a16:creationId xmlns:a16="http://schemas.microsoft.com/office/drawing/2014/main" id="{1B9D4D8A-2E67-F4B2-0A48-FFB286540FD8}"/>
              </a:ext>
            </a:extLst>
          </p:cNvPr>
          <p:cNvSpPr txBox="1"/>
          <p:nvPr userDrawn="1"/>
        </p:nvSpPr>
        <p:spPr>
          <a:xfrm>
            <a:off x="6168887" y="-21203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0533705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Safe_Harbo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DF46FC8-F4AB-99BC-FCC1-58E6C0771F59}"/>
              </a:ext>
            </a:extLst>
          </p:cNvPr>
          <p:cNvSpPr txBox="1">
            <a:spLocks/>
          </p:cNvSpPr>
          <p:nvPr userDrawn="1"/>
        </p:nvSpPr>
        <p:spPr>
          <a:xfrm>
            <a:off x="1371599" y="527896"/>
            <a:ext cx="9056245" cy="1430251"/>
          </a:xfrm>
          <a:prstGeom prst="rect">
            <a:avLst/>
          </a:prstGeom>
          <a:effectLst/>
        </p:spPr>
        <p:txBody>
          <a:bodyPr>
            <a:normAutofit/>
          </a:bodyPr>
          <a:lstStyle>
            <a:defPPr>
              <a:defRPr lang="en-US"/>
            </a:defPPr>
            <a:lvl1pPr algn="ctr">
              <a:lnSpc>
                <a:spcPct val="90000"/>
              </a:lnSpc>
              <a:spcBef>
                <a:spcPct val="0"/>
              </a:spcBef>
              <a:buNone/>
              <a:defRPr sz="4400" b="1">
                <a:solidFill>
                  <a:schemeClr val="bg1"/>
                </a:solidFill>
                <a:latin typeface="nCino+Avenir Heavy" panose="020B0503020202020204" pitchFamily="34" charset="0"/>
                <a:ea typeface="+mj-ea"/>
                <a:cs typeface="nCino+Avenir Heavy" panose="020B0503020202020204" pitchFamily="34" charset="0"/>
              </a:defRPr>
            </a:lvl1pPr>
          </a:lstStyle>
          <a:p>
            <a:pPr lvl="0" algn="l"/>
            <a:r>
              <a:rPr lang="en-US" b="1" i="0" dirty="0">
                <a:latin typeface="nCino+Avenir" panose="020B0503020202020204" pitchFamily="34" charset="0"/>
                <a:cs typeface="nCino+Avenir" panose="020B0503020202020204" pitchFamily="34" charset="0"/>
              </a:rPr>
              <a:t>Safe Harbor Statement</a:t>
            </a:r>
          </a:p>
        </p:txBody>
      </p:sp>
      <p:sp>
        <p:nvSpPr>
          <p:cNvPr id="8" name="TextBox 7">
            <a:extLst>
              <a:ext uri="{FF2B5EF4-FFF2-40B4-BE49-F238E27FC236}">
                <a16:creationId xmlns:a16="http://schemas.microsoft.com/office/drawing/2014/main" id="{0F1250E3-0DF6-7B50-51FE-87CD5C8E9132}"/>
              </a:ext>
            </a:extLst>
          </p:cNvPr>
          <p:cNvSpPr txBox="1"/>
          <p:nvPr userDrawn="1"/>
        </p:nvSpPr>
        <p:spPr>
          <a:xfrm>
            <a:off x="1371599" y="1356913"/>
            <a:ext cx="10467398" cy="4662815"/>
          </a:xfrm>
          <a:prstGeom prst="rect">
            <a:avLst/>
          </a:prstGeom>
          <a:noFill/>
        </p:spPr>
        <p:txBody>
          <a:bodyPr wrap="square" rtlCol="0">
            <a:spAutoFit/>
          </a:bodyPr>
          <a:lstStyle/>
          <a:p>
            <a:pPr algn="just"/>
            <a:r>
              <a:rPr lang="en-US" sz="1600" dirty="0">
                <a:solidFill>
                  <a:schemeClr val="bg1"/>
                </a:solidFill>
              </a:rPr>
              <a:t>This presentation contains forward-looking statements within the safe harbor provisions of the Private Securities Litigation Reform Act of 1995. Forward-looking statements generally include actions, events, results, strategies and expectations and are often identifiable by use of the words “believes,” “expects,” “intends,” “anticipates,” “plans,” “seeks,” “estimates,” “projects,” “may,” “will,” “could,” “might,” or “continues” or similar expressions. Any forward-looking statements contained in this presentation are based upon </a:t>
            </a:r>
            <a:r>
              <a:rPr lang="en-US" sz="1600" dirty="0" err="1">
                <a:solidFill>
                  <a:schemeClr val="bg1"/>
                </a:solidFill>
              </a:rPr>
              <a:t>nCino’s</a:t>
            </a:r>
            <a:r>
              <a:rPr lang="en-US" sz="1600" dirty="0">
                <a:solidFill>
                  <a:schemeClr val="bg1"/>
                </a:solidFill>
              </a:rPr>
              <a:t> historical performance and its current plans, estimates, and expectations, and are not a representation that such plans, estimates, or expectations will be achieved. These forward-looking statements represent </a:t>
            </a:r>
            <a:r>
              <a:rPr lang="en-US" sz="1600" dirty="0" err="1">
                <a:solidFill>
                  <a:schemeClr val="bg1"/>
                </a:solidFill>
              </a:rPr>
              <a:t>nCino’s</a:t>
            </a:r>
            <a:r>
              <a:rPr lang="en-US" sz="1600" dirty="0">
                <a:solidFill>
                  <a:schemeClr val="bg1"/>
                </a:solidFill>
              </a:rPr>
              <a:t> expectations as of the date of this presentation. Subsequent events may cause these expectations to change and, except as may be required by law, </a:t>
            </a:r>
            <a:r>
              <a:rPr lang="en-US" sz="1600" dirty="0" err="1">
                <a:solidFill>
                  <a:schemeClr val="bg1"/>
                </a:solidFill>
              </a:rPr>
              <a:t>nCino</a:t>
            </a:r>
            <a:r>
              <a:rPr lang="en-US" sz="1600" dirty="0">
                <a:solidFill>
                  <a:schemeClr val="bg1"/>
                </a:solidFill>
              </a:rPr>
              <a:t> does not undertake any obligation to update or revise these forward-looking statements. These forward-looking statements are subject to known and unknown risks and uncertainties that may cause actual results to differ materially. Additional risks and uncertainties that could affect </a:t>
            </a:r>
            <a:r>
              <a:rPr lang="en-US" sz="1600" dirty="0" err="1">
                <a:solidFill>
                  <a:schemeClr val="bg1"/>
                </a:solidFill>
              </a:rPr>
              <a:t>nCino’s</a:t>
            </a:r>
            <a:r>
              <a:rPr lang="en-US" sz="1600" dirty="0">
                <a:solidFill>
                  <a:schemeClr val="bg1"/>
                </a:solidFill>
              </a:rPr>
              <a:t> business and financial results are included in our reports filed with the U.S. Securities and Exchange Commission (available on our web site at </a:t>
            </a:r>
            <a:r>
              <a:rPr lang="en-US" sz="1600" dirty="0" err="1">
                <a:solidFill>
                  <a:schemeClr val="bg1"/>
                </a:solidFill>
              </a:rPr>
              <a:t>www.ncino.com</a:t>
            </a:r>
            <a:r>
              <a:rPr lang="en-US" sz="1600" dirty="0">
                <a:solidFill>
                  <a:schemeClr val="bg1"/>
                </a:solidFill>
              </a:rPr>
              <a:t> or the SEC's web site at </a:t>
            </a:r>
            <a:r>
              <a:rPr lang="en-US" sz="1600" dirty="0" err="1">
                <a:solidFill>
                  <a:schemeClr val="bg1"/>
                </a:solidFill>
              </a:rPr>
              <a:t>www.sec.gov</a:t>
            </a:r>
            <a:r>
              <a:rPr lang="en-US" sz="1600" dirty="0">
                <a:solidFill>
                  <a:schemeClr val="bg1"/>
                </a:solidFill>
              </a:rPr>
              <a:t>). Further information on potential risks that could affect actual results will be included in other filings </a:t>
            </a:r>
            <a:r>
              <a:rPr lang="en-US" sz="1600" dirty="0" err="1">
                <a:solidFill>
                  <a:schemeClr val="bg1"/>
                </a:solidFill>
              </a:rPr>
              <a:t>nCino</a:t>
            </a:r>
            <a:r>
              <a:rPr lang="en-US" sz="1600" dirty="0">
                <a:solidFill>
                  <a:schemeClr val="bg1"/>
                </a:solidFill>
              </a:rPr>
              <a:t> makes with the SEC from time to time. Any unreleased services or features referenced in this or other press releases, presentations, or public statements are not currently available and may not be delivered on time or at all. Customers who purchase our products should make their purchase decisions based upon features that are currently available. </a:t>
            </a:r>
            <a:endParaRPr lang="en-US" sz="800" dirty="0">
              <a:solidFill>
                <a:schemeClr val="bg1"/>
              </a:solidFill>
            </a:endParaRPr>
          </a:p>
          <a:p>
            <a:endParaRPr lang="en-US" sz="800" dirty="0">
              <a:solidFill>
                <a:schemeClr val="bg1"/>
              </a:solidFill>
            </a:endParaRPr>
          </a:p>
        </p:txBody>
      </p:sp>
      <p:sp>
        <p:nvSpPr>
          <p:cNvPr id="9" name="Title 1">
            <a:extLst>
              <a:ext uri="{FF2B5EF4-FFF2-40B4-BE49-F238E27FC236}">
                <a16:creationId xmlns:a16="http://schemas.microsoft.com/office/drawing/2014/main" id="{7FF4CAA0-C49E-C1E2-BD26-F8A600595C6E}"/>
              </a:ext>
            </a:extLst>
          </p:cNvPr>
          <p:cNvSpPr txBox="1">
            <a:spLocks/>
          </p:cNvSpPr>
          <p:nvPr userDrawn="1"/>
        </p:nvSpPr>
        <p:spPr>
          <a:xfrm>
            <a:off x="1371599" y="6133619"/>
            <a:ext cx="9056245" cy="332176"/>
          </a:xfrm>
          <a:prstGeom prst="rect">
            <a:avLst/>
          </a:prstGeom>
          <a:effectLst/>
        </p:spPr>
        <p:txBody>
          <a:bodyPr>
            <a:normAutofit/>
          </a:bodyPr>
          <a:lstStyle>
            <a:defPPr>
              <a:defRPr lang="en-US"/>
            </a:defPPr>
            <a:lvl1pPr>
              <a:lnSpc>
                <a:spcPct val="90000"/>
              </a:lnSpc>
              <a:spcBef>
                <a:spcPct val="0"/>
              </a:spcBef>
              <a:buNone/>
              <a:defRPr sz="6000" b="1">
                <a:gradFill>
                  <a:gsLst>
                    <a:gs pos="10000">
                      <a:srgbClr val="FCDF5E"/>
                    </a:gs>
                    <a:gs pos="79000">
                      <a:srgbClr val="FFC000"/>
                    </a:gs>
                  </a:gsLst>
                  <a:lin ang="0" scaled="1"/>
                </a:gradFill>
                <a:latin typeface="nCino+Avenir Heavy" panose="020B0503020202020204" pitchFamily="34" charset="0"/>
                <a:ea typeface="+mj-ea"/>
                <a:cs typeface="nCino+Avenir Heavy" panose="020B0503020202020204" pitchFamily="34" charset="0"/>
              </a:defRPr>
            </a:lvl1pPr>
          </a:lstStyle>
          <a:p>
            <a:r>
              <a:rPr lang="en-US" sz="1600" b="0" i="0" dirty="0">
                <a:solidFill>
                  <a:schemeClr val="bg1"/>
                </a:solidFill>
                <a:latin typeface="nCino+Avenir" panose="020B0503020202020204" pitchFamily="34" charset="0"/>
                <a:cs typeface="nCino+Avenir" panose="020B0503020202020204" pitchFamily="34" charset="0"/>
              </a:rPr>
              <a:t>Confidential Information</a:t>
            </a:r>
          </a:p>
        </p:txBody>
      </p:sp>
      <p:pic>
        <p:nvPicPr>
          <p:cNvPr id="4" name="Picture 3" descr="A black background with white text&#10;&#10;Description automatically generated with low confidence">
            <a:extLst>
              <a:ext uri="{FF2B5EF4-FFF2-40B4-BE49-F238E27FC236}">
                <a16:creationId xmlns:a16="http://schemas.microsoft.com/office/drawing/2014/main" id="{E3462D3A-0652-6B8B-550C-EE13D1E2F5F8}"/>
              </a:ext>
            </a:extLst>
          </p:cNvPr>
          <p:cNvPicPr>
            <a:picLocks noChangeAspect="1"/>
          </p:cNvPicPr>
          <p:nvPr userDrawn="1"/>
        </p:nvPicPr>
        <p:blipFill>
          <a:blip r:embed="rId3"/>
          <a:stretch>
            <a:fillRect/>
          </a:stretch>
        </p:blipFill>
        <p:spPr>
          <a:xfrm>
            <a:off x="10083115" y="160638"/>
            <a:ext cx="1898822" cy="802164"/>
          </a:xfrm>
          <a:prstGeom prst="rect">
            <a:avLst/>
          </a:prstGeom>
        </p:spPr>
      </p:pic>
      <p:sp>
        <p:nvSpPr>
          <p:cNvPr id="3" name="Footer Placeholder 3">
            <a:extLst>
              <a:ext uri="{FF2B5EF4-FFF2-40B4-BE49-F238E27FC236}">
                <a16:creationId xmlns:a16="http://schemas.microsoft.com/office/drawing/2014/main" id="{4199F55D-28C8-5247-D4FA-C2D4776E196B}"/>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Tree>
    <p:extLst>
      <p:ext uri="{BB962C8B-B14F-4D97-AF65-F5344CB8AC3E}">
        <p14:creationId xmlns:p14="http://schemas.microsoft.com/office/powerpoint/2010/main" val="1556234145"/>
      </p:ext>
    </p:extLst>
  </p:cSld>
  <p:clrMapOvr>
    <a:masterClrMapping/>
  </p:clrMapOvr>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Content_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CF1346EB-C735-D4DA-DBDE-671A030C907F}"/>
              </a:ext>
            </a:extLst>
          </p:cNvPr>
          <p:cNvSpPr>
            <a:spLocks noGrp="1"/>
          </p:cNvSpPr>
          <p:nvPr>
            <p:ph type="title" hasCustomPrompt="1"/>
          </p:nvPr>
        </p:nvSpPr>
        <p:spPr>
          <a:xfrm>
            <a:off x="1558720" y="1447346"/>
            <a:ext cx="10193821" cy="703505"/>
          </a:xfrm>
          <a:effectLst/>
        </p:spPr>
        <p:txBody>
          <a:bodyPr vert="horz" lIns="91440" tIns="45720" rIns="91440" bIns="45720" rtlCol="0" anchor="ctr">
            <a:noAutofit/>
          </a:bodyPr>
          <a:lstStyle>
            <a:lvl1pPr>
              <a:defRPr lang="en-US" b="1" i="0" dirty="0">
                <a:solidFill>
                  <a:schemeClr val="bg1"/>
                </a:solidFill>
                <a:latin typeface="nCino+Avenir" panose="020B0503020202020204" pitchFamily="34" charset="0"/>
                <a:cs typeface="nCino+Avenir" panose="020B0503020202020204" pitchFamily="34" charset="0"/>
              </a:defRPr>
            </a:lvl1pPr>
          </a:lstStyle>
          <a:p>
            <a:pPr marL="0" lvl="0"/>
            <a:r>
              <a:rPr lang="en-GB" dirty="0"/>
              <a:t>Contents</a:t>
            </a:r>
            <a:endParaRPr lang="en-US" dirty="0"/>
          </a:p>
        </p:txBody>
      </p:sp>
      <p:sp>
        <p:nvSpPr>
          <p:cNvPr id="3" name="Footer Placeholder 3">
            <a:extLst>
              <a:ext uri="{FF2B5EF4-FFF2-40B4-BE49-F238E27FC236}">
                <a16:creationId xmlns:a16="http://schemas.microsoft.com/office/drawing/2014/main" id="{CB6513E1-EA1E-F9C4-5207-2730216630E0}"/>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5" name="Text Placeholder 4">
            <a:extLst>
              <a:ext uri="{FF2B5EF4-FFF2-40B4-BE49-F238E27FC236}">
                <a16:creationId xmlns:a16="http://schemas.microsoft.com/office/drawing/2014/main" id="{8E7A6EC7-5A42-92F1-11B1-F0F1A10528FA}"/>
              </a:ext>
            </a:extLst>
          </p:cNvPr>
          <p:cNvSpPr>
            <a:spLocks noGrp="1"/>
          </p:cNvSpPr>
          <p:nvPr>
            <p:ph type="body" sz="quarter" idx="11"/>
          </p:nvPr>
        </p:nvSpPr>
        <p:spPr>
          <a:xfrm>
            <a:off x="1558925" y="2322513"/>
            <a:ext cx="5006975" cy="380365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039830435"/>
      </p:ext>
    </p:extLst>
  </p:cSld>
  <p:clrMapOvr>
    <a:masterClrMapping/>
  </p:clrMapOvr>
  <p:extLst>
    <p:ext uri="{DCECCB84-F9BA-43D5-87BE-67443E8EF086}">
      <p15:sldGuideLst xmlns:p15="http://schemas.microsoft.com/office/powerpoint/2012/main">
        <p15:guide id="2" orient="horz" pos="436">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Underline_Title_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212D5CC-FFD0-E181-EE8B-4EB9BF82F63A}"/>
              </a:ext>
            </a:extLst>
          </p:cNvPr>
          <p:cNvSpPr>
            <a:spLocks noGrp="1"/>
          </p:cNvSpPr>
          <p:nvPr>
            <p:ph idx="1"/>
          </p:nvPr>
        </p:nvSpPr>
        <p:spPr>
          <a:xfrm>
            <a:off x="1269713" y="1280787"/>
            <a:ext cx="11057481" cy="4896176"/>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itle 1">
            <a:extLst>
              <a:ext uri="{FF2B5EF4-FFF2-40B4-BE49-F238E27FC236}">
                <a16:creationId xmlns:a16="http://schemas.microsoft.com/office/drawing/2014/main" id="{3AA10821-4D8B-A0C6-C9F4-A50786A1EBD8}"/>
              </a:ext>
            </a:extLst>
          </p:cNvPr>
          <p:cNvSpPr>
            <a:spLocks noGrp="1"/>
          </p:cNvSpPr>
          <p:nvPr>
            <p:ph type="title"/>
          </p:nvPr>
        </p:nvSpPr>
        <p:spPr>
          <a:xfrm>
            <a:off x="1269713" y="-44776"/>
            <a:ext cx="10515600" cy="1325563"/>
          </a:xfrm>
          <a:effectLst/>
        </p:spPr>
        <p:txBody>
          <a:bodyPr vert="horz" lIns="91440" tIns="45720" rIns="91440" bIns="45720" rtlCol="0" anchor="ctr">
            <a:noAutofit/>
          </a:bodyPr>
          <a:lstStyle>
            <a:lvl1pPr>
              <a:defRPr lang="en-US" sz="3200" dirty="0">
                <a:solidFill>
                  <a:schemeClr val="bg1"/>
                </a:solidFill>
                <a:latin typeface="nCino+Avenir Md" panose="020B0503020202020204" pitchFamily="34" charset="0"/>
                <a:cs typeface="nCino+Avenir Md" panose="020B0503020202020204" pitchFamily="34" charset="0"/>
              </a:defRPr>
            </a:lvl1pPr>
          </a:lstStyle>
          <a:p>
            <a:pPr marL="0" lvl="0"/>
            <a:r>
              <a:rPr lang="en-GB"/>
              <a:t>Click to edit Master title style</a:t>
            </a:r>
            <a:endParaRPr lang="en-US" dirty="0"/>
          </a:p>
        </p:txBody>
      </p:sp>
      <p:sp>
        <p:nvSpPr>
          <p:cNvPr id="3" name="Footer Placeholder 3">
            <a:extLst>
              <a:ext uri="{FF2B5EF4-FFF2-40B4-BE49-F238E27FC236}">
                <a16:creationId xmlns:a16="http://schemas.microsoft.com/office/drawing/2014/main" id="{D9DCDE05-6D9D-EDFC-C3D2-85F675CB8A78}"/>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Tree>
    <p:extLst>
      <p:ext uri="{BB962C8B-B14F-4D97-AF65-F5344CB8AC3E}">
        <p14:creationId xmlns:p14="http://schemas.microsoft.com/office/powerpoint/2010/main" val="3731030662"/>
      </p:ext>
    </p:extLst>
  </p:cSld>
  <p:clrMapOvr>
    <a:masterClrMapping/>
  </p:clrMapOvr>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Title_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D044CE1-E72F-8F19-0CDC-66BB3185AD42}"/>
              </a:ext>
            </a:extLst>
          </p:cNvPr>
          <p:cNvSpPr>
            <a:spLocks noGrp="1"/>
          </p:cNvSpPr>
          <p:nvPr>
            <p:ph idx="1"/>
          </p:nvPr>
        </p:nvSpPr>
        <p:spPr>
          <a:xfrm>
            <a:off x="1269713" y="1280787"/>
            <a:ext cx="11057481" cy="4896176"/>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itle 1">
            <a:extLst>
              <a:ext uri="{FF2B5EF4-FFF2-40B4-BE49-F238E27FC236}">
                <a16:creationId xmlns:a16="http://schemas.microsoft.com/office/drawing/2014/main" id="{9A9EC2B4-9883-EF92-65C9-B8A0D3564387}"/>
              </a:ext>
            </a:extLst>
          </p:cNvPr>
          <p:cNvSpPr>
            <a:spLocks noGrp="1"/>
          </p:cNvSpPr>
          <p:nvPr>
            <p:ph type="title"/>
          </p:nvPr>
        </p:nvSpPr>
        <p:spPr>
          <a:xfrm>
            <a:off x="1269713" y="-44776"/>
            <a:ext cx="10515600" cy="1325563"/>
          </a:xfrm>
          <a:effectLst/>
        </p:spPr>
        <p:txBody>
          <a:bodyPr vert="horz" lIns="91440" tIns="45720" rIns="91440" bIns="45720" rtlCol="0" anchor="ctr">
            <a:noAutofit/>
          </a:bodyPr>
          <a:lstStyle>
            <a:lvl1pPr>
              <a:defRPr lang="en-US" sz="3200" dirty="0">
                <a:solidFill>
                  <a:schemeClr val="bg1"/>
                </a:solidFill>
                <a:latin typeface="nCino+Avenir Md" panose="020B0503020202020204" pitchFamily="34" charset="0"/>
                <a:cs typeface="nCino+Avenir Md" panose="020B0503020202020204" pitchFamily="34" charset="0"/>
              </a:defRPr>
            </a:lvl1pPr>
          </a:lstStyle>
          <a:p>
            <a:pPr marL="0" lvl="0"/>
            <a:r>
              <a:rPr lang="en-GB"/>
              <a:t>Click to edit Master title style</a:t>
            </a:r>
            <a:endParaRPr lang="en-US" dirty="0"/>
          </a:p>
        </p:txBody>
      </p:sp>
      <p:sp>
        <p:nvSpPr>
          <p:cNvPr id="3" name="Footer Placeholder 3">
            <a:extLst>
              <a:ext uri="{FF2B5EF4-FFF2-40B4-BE49-F238E27FC236}">
                <a16:creationId xmlns:a16="http://schemas.microsoft.com/office/drawing/2014/main" id="{85114B27-1F31-BBAC-6A50-A79311918364}"/>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Tree>
    <p:extLst>
      <p:ext uri="{BB962C8B-B14F-4D97-AF65-F5344CB8AC3E}">
        <p14:creationId xmlns:p14="http://schemas.microsoft.com/office/powerpoint/2010/main" val="3083955428"/>
      </p:ext>
    </p:extLst>
  </p:cSld>
  <p:clrMapOvr>
    <a:masterClrMapping/>
  </p:clrMapOvr>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Content_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CF1346EB-C735-D4DA-DBDE-671A030C907F}"/>
              </a:ext>
            </a:extLst>
          </p:cNvPr>
          <p:cNvSpPr>
            <a:spLocks noGrp="1"/>
          </p:cNvSpPr>
          <p:nvPr>
            <p:ph type="title" hasCustomPrompt="1"/>
          </p:nvPr>
        </p:nvSpPr>
        <p:spPr>
          <a:xfrm>
            <a:off x="1558723" y="1432598"/>
            <a:ext cx="10193821" cy="703505"/>
          </a:xfrm>
          <a:effectLst/>
        </p:spPr>
        <p:txBody>
          <a:bodyPr vert="horz" lIns="91440" tIns="45720" rIns="91440" bIns="45720" rtlCol="0" anchor="ctr">
            <a:noAutofit/>
          </a:bodyPr>
          <a:lstStyle>
            <a:lvl1pPr>
              <a:defRPr lang="en-US" sz="4800" b="1" i="0" dirty="0">
                <a:solidFill>
                  <a:srgbClr val="11395B"/>
                </a:solidFill>
                <a:latin typeface="nCino+Avenir" panose="020B0503020202020204" pitchFamily="34" charset="0"/>
                <a:cs typeface="nCino+Avenir" panose="020B0503020202020204" pitchFamily="34" charset="0"/>
              </a:defRPr>
            </a:lvl1pPr>
          </a:lstStyle>
          <a:p>
            <a:pPr marL="0" lvl="0"/>
            <a:r>
              <a:rPr lang="en-GB" dirty="0"/>
              <a:t>Contents</a:t>
            </a:r>
            <a:endParaRPr lang="en-US" dirty="0"/>
          </a:p>
        </p:txBody>
      </p:sp>
      <p:sp>
        <p:nvSpPr>
          <p:cNvPr id="3" name="Footer Placeholder 3">
            <a:extLst>
              <a:ext uri="{FF2B5EF4-FFF2-40B4-BE49-F238E27FC236}">
                <a16:creationId xmlns:a16="http://schemas.microsoft.com/office/drawing/2014/main" id="{EDD7E040-875F-DCA0-388E-1838BDEDAB01}"/>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
        <p:nvSpPr>
          <p:cNvPr id="2" name="Content Placeholder 2">
            <a:extLst>
              <a:ext uri="{FF2B5EF4-FFF2-40B4-BE49-F238E27FC236}">
                <a16:creationId xmlns:a16="http://schemas.microsoft.com/office/drawing/2014/main" id="{BA3A2A5C-C1C1-7C43-DD46-95DF014E51DD}"/>
              </a:ext>
            </a:extLst>
          </p:cNvPr>
          <p:cNvSpPr>
            <a:spLocks noGrp="1"/>
          </p:cNvSpPr>
          <p:nvPr>
            <p:ph idx="1"/>
          </p:nvPr>
        </p:nvSpPr>
        <p:spPr>
          <a:xfrm>
            <a:off x="1558723" y="2407919"/>
            <a:ext cx="7042733" cy="3769043"/>
          </a:xfrm>
        </p:spPr>
        <p:txBody>
          <a:bodyPr/>
          <a:lstStyle>
            <a:lvl1pPr>
              <a:defRPr>
                <a:solidFill>
                  <a:schemeClr val="tx2">
                    <a:lumMod val="90000"/>
                    <a:lumOff val="10000"/>
                  </a:schemeClr>
                </a:solidFill>
              </a:defRPr>
            </a:lvl1pPr>
            <a:lvl2pPr>
              <a:defRPr>
                <a:solidFill>
                  <a:schemeClr val="tx2">
                    <a:lumMod val="90000"/>
                    <a:lumOff val="10000"/>
                  </a:schemeClr>
                </a:solidFill>
              </a:defRPr>
            </a:lvl2pPr>
            <a:lvl3pPr>
              <a:defRPr>
                <a:solidFill>
                  <a:schemeClr val="tx2">
                    <a:lumMod val="90000"/>
                    <a:lumOff val="10000"/>
                  </a:schemeClr>
                </a:solidFill>
              </a:defRPr>
            </a:lvl3pPr>
            <a:lvl4pPr>
              <a:defRPr>
                <a:solidFill>
                  <a:schemeClr val="tx2">
                    <a:lumMod val="90000"/>
                    <a:lumOff val="10000"/>
                  </a:schemeClr>
                </a:solidFill>
              </a:defRPr>
            </a:lvl4pPr>
            <a:lvl5pPr>
              <a:defRPr>
                <a:solidFill>
                  <a:schemeClr val="tx2">
                    <a:lumMod val="90000"/>
                    <a:lumOff val="1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2154550"/>
      </p:ext>
    </p:extLst>
  </p:cSld>
  <p:clrMapOvr>
    <a:masterClrMapping/>
  </p:clrMapOvr>
  <p:extLst>
    <p:ext uri="{DCECCB84-F9BA-43D5-87BE-67443E8EF086}">
      <p15:sldGuideLst xmlns:p15="http://schemas.microsoft.com/office/powerpoint/2012/main">
        <p15:guide id="2" orient="horz" pos="436">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0_Section_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2EB4D1-441B-43CA-CC70-2145F0ED845A}"/>
              </a:ext>
            </a:extLst>
          </p:cNvPr>
          <p:cNvSpPr>
            <a:spLocks noGrp="1"/>
          </p:cNvSpPr>
          <p:nvPr>
            <p:ph type="ctrTitle"/>
          </p:nvPr>
        </p:nvSpPr>
        <p:spPr>
          <a:xfrm>
            <a:off x="1349477" y="2703315"/>
            <a:ext cx="6553200" cy="1142544"/>
          </a:xfrm>
        </p:spPr>
        <p:txBody>
          <a:bodyPr anchor="b">
            <a:noAutofit/>
          </a:bodyPr>
          <a:lstStyle>
            <a:lvl1pPr algn="l">
              <a:defRPr sz="4800" b="0">
                <a:solidFill>
                  <a:schemeClr val="tx2">
                    <a:lumMod val="90000"/>
                    <a:lumOff val="10000"/>
                  </a:schemeClr>
                </a:solidFill>
              </a:defRPr>
            </a:lvl1p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A8A22FFF-1FD4-F774-1D35-6DFF1C43D18B}"/>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Tree>
    <p:extLst>
      <p:ext uri="{BB962C8B-B14F-4D97-AF65-F5344CB8AC3E}">
        <p14:creationId xmlns:p14="http://schemas.microsoft.com/office/powerpoint/2010/main" val="409954183"/>
      </p:ext>
    </p:extLst>
  </p:cSld>
  <p:clrMapOvr>
    <a:masterClrMapping/>
  </p:clrMapOvr>
  <p:extLst>
    <p:ext uri="{DCECCB84-F9BA-43D5-87BE-67443E8EF086}">
      <p15:sldGuideLst xmlns:p15="http://schemas.microsoft.com/office/powerpoint/2012/main">
        <p15:guide id="2" orient="horz" pos="436">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_Underline_Title_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D044CE1-E72F-8F19-0CDC-66BB3185AD42}"/>
              </a:ext>
            </a:extLst>
          </p:cNvPr>
          <p:cNvSpPr>
            <a:spLocks noGrp="1"/>
          </p:cNvSpPr>
          <p:nvPr>
            <p:ph idx="1"/>
          </p:nvPr>
        </p:nvSpPr>
        <p:spPr>
          <a:xfrm>
            <a:off x="1269713" y="1280787"/>
            <a:ext cx="11057481" cy="4896176"/>
          </a:xfrm>
        </p:spPr>
        <p:txBody>
          <a:bodyPr>
            <a:noAutofit/>
          </a:bodyPr>
          <a:lstStyle>
            <a:lvl1pPr>
              <a:defRPr>
                <a:solidFill>
                  <a:schemeClr val="tx2">
                    <a:lumMod val="90000"/>
                    <a:lumOff val="10000"/>
                  </a:schemeClr>
                </a:solidFill>
              </a:defRPr>
            </a:lvl1pPr>
            <a:lvl2pPr>
              <a:defRPr>
                <a:solidFill>
                  <a:schemeClr val="tx2">
                    <a:lumMod val="90000"/>
                    <a:lumOff val="10000"/>
                  </a:schemeClr>
                </a:solidFill>
              </a:defRPr>
            </a:lvl2pPr>
            <a:lvl3pPr>
              <a:defRPr>
                <a:solidFill>
                  <a:schemeClr val="tx2">
                    <a:lumMod val="90000"/>
                    <a:lumOff val="10000"/>
                  </a:schemeClr>
                </a:solidFill>
              </a:defRPr>
            </a:lvl3pPr>
            <a:lvl4pPr>
              <a:defRPr>
                <a:solidFill>
                  <a:schemeClr val="tx2">
                    <a:lumMod val="90000"/>
                    <a:lumOff val="10000"/>
                  </a:schemeClr>
                </a:solidFill>
              </a:defRPr>
            </a:lvl4pPr>
            <a:lvl5pPr>
              <a:defRPr>
                <a:solidFill>
                  <a:schemeClr val="tx2">
                    <a:lumMod val="90000"/>
                    <a:lumOff val="1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itle 1">
            <a:extLst>
              <a:ext uri="{FF2B5EF4-FFF2-40B4-BE49-F238E27FC236}">
                <a16:creationId xmlns:a16="http://schemas.microsoft.com/office/drawing/2014/main" id="{9A9EC2B4-9883-EF92-65C9-B8A0D3564387}"/>
              </a:ext>
            </a:extLst>
          </p:cNvPr>
          <p:cNvSpPr>
            <a:spLocks noGrp="1"/>
          </p:cNvSpPr>
          <p:nvPr>
            <p:ph type="title"/>
          </p:nvPr>
        </p:nvSpPr>
        <p:spPr>
          <a:xfrm>
            <a:off x="1269713" y="-44776"/>
            <a:ext cx="10515600" cy="1325563"/>
          </a:xfrm>
          <a:effectLst/>
        </p:spPr>
        <p:txBody>
          <a:bodyPr vert="horz" lIns="91440" tIns="45720" rIns="91440" bIns="45720" rtlCol="0" anchor="ctr">
            <a:noAutofit/>
          </a:bodyPr>
          <a:lstStyle>
            <a:lvl1pPr>
              <a:defRPr lang="en-US" sz="3200" dirty="0">
                <a:solidFill>
                  <a:schemeClr val="tx2">
                    <a:lumMod val="90000"/>
                    <a:lumOff val="10000"/>
                  </a:schemeClr>
                </a:solidFill>
                <a:latin typeface="nCino+Avenir Md" panose="020B0503020202020204" pitchFamily="34" charset="0"/>
                <a:cs typeface="nCino+Avenir Md" panose="020B0503020202020204" pitchFamily="34" charset="0"/>
              </a:defRPr>
            </a:lvl1pPr>
          </a:lstStyle>
          <a:p>
            <a:pPr marL="0" lvl="0"/>
            <a:r>
              <a:rPr lang="en-GB"/>
              <a:t>Click to edit Master title style</a:t>
            </a:r>
            <a:endParaRPr lang="en-US" dirty="0"/>
          </a:p>
        </p:txBody>
      </p:sp>
      <p:sp>
        <p:nvSpPr>
          <p:cNvPr id="3" name="Footer Placeholder 3">
            <a:extLst>
              <a:ext uri="{FF2B5EF4-FFF2-40B4-BE49-F238E27FC236}">
                <a16:creationId xmlns:a16="http://schemas.microsoft.com/office/drawing/2014/main" id="{1E07AFC9-8B0C-C69B-E5A7-77A399E2DFBD}"/>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Tree>
    <p:extLst>
      <p:ext uri="{BB962C8B-B14F-4D97-AF65-F5344CB8AC3E}">
        <p14:creationId xmlns:p14="http://schemas.microsoft.com/office/powerpoint/2010/main" val="3392030566"/>
      </p:ext>
    </p:extLst>
  </p:cSld>
  <p:clrMapOvr>
    <a:masterClrMapping/>
  </p:clrMapOvr>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2_Title_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212D5CC-FFD0-E181-EE8B-4EB9BF82F63A}"/>
              </a:ext>
            </a:extLst>
          </p:cNvPr>
          <p:cNvSpPr>
            <a:spLocks noGrp="1"/>
          </p:cNvSpPr>
          <p:nvPr>
            <p:ph idx="1"/>
          </p:nvPr>
        </p:nvSpPr>
        <p:spPr>
          <a:xfrm>
            <a:off x="1269713" y="1280787"/>
            <a:ext cx="11057481" cy="4896176"/>
          </a:xfrm>
        </p:spPr>
        <p:txBody>
          <a:bodyPr>
            <a:noAutofit/>
          </a:bodyPr>
          <a:lstStyle>
            <a:lvl1pPr>
              <a:defRPr>
                <a:solidFill>
                  <a:schemeClr val="tx2">
                    <a:lumMod val="90000"/>
                    <a:lumOff val="10000"/>
                  </a:schemeClr>
                </a:solidFill>
              </a:defRPr>
            </a:lvl1pPr>
            <a:lvl2pPr>
              <a:defRPr>
                <a:solidFill>
                  <a:schemeClr val="tx2">
                    <a:lumMod val="90000"/>
                    <a:lumOff val="10000"/>
                  </a:schemeClr>
                </a:solidFill>
              </a:defRPr>
            </a:lvl2pPr>
            <a:lvl3pPr>
              <a:defRPr>
                <a:solidFill>
                  <a:schemeClr val="tx2">
                    <a:lumMod val="90000"/>
                    <a:lumOff val="10000"/>
                  </a:schemeClr>
                </a:solidFill>
              </a:defRPr>
            </a:lvl3pPr>
            <a:lvl4pPr>
              <a:defRPr>
                <a:solidFill>
                  <a:schemeClr val="tx2">
                    <a:lumMod val="90000"/>
                    <a:lumOff val="10000"/>
                  </a:schemeClr>
                </a:solidFill>
              </a:defRPr>
            </a:lvl4pPr>
            <a:lvl5pPr>
              <a:defRPr>
                <a:solidFill>
                  <a:schemeClr val="tx2">
                    <a:lumMod val="90000"/>
                    <a:lumOff val="1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itle 1">
            <a:extLst>
              <a:ext uri="{FF2B5EF4-FFF2-40B4-BE49-F238E27FC236}">
                <a16:creationId xmlns:a16="http://schemas.microsoft.com/office/drawing/2014/main" id="{3AA10821-4D8B-A0C6-C9F4-A50786A1EBD8}"/>
              </a:ext>
            </a:extLst>
          </p:cNvPr>
          <p:cNvSpPr>
            <a:spLocks noGrp="1"/>
          </p:cNvSpPr>
          <p:nvPr>
            <p:ph type="title"/>
          </p:nvPr>
        </p:nvSpPr>
        <p:spPr>
          <a:xfrm>
            <a:off x="1269713" y="-44776"/>
            <a:ext cx="10515600" cy="1325563"/>
          </a:xfrm>
          <a:effectLst/>
        </p:spPr>
        <p:txBody>
          <a:bodyPr vert="horz" lIns="91440" tIns="45720" rIns="91440" bIns="45720" rtlCol="0" anchor="ctr">
            <a:noAutofit/>
          </a:bodyPr>
          <a:lstStyle>
            <a:lvl1pPr>
              <a:defRPr lang="en-US" sz="3200" dirty="0">
                <a:solidFill>
                  <a:schemeClr val="tx2">
                    <a:lumMod val="90000"/>
                    <a:lumOff val="10000"/>
                  </a:schemeClr>
                </a:solidFill>
                <a:latin typeface="nCino+Avenir Md" panose="020B0503020202020204" pitchFamily="34" charset="0"/>
                <a:cs typeface="nCino+Avenir Md" panose="020B0503020202020204" pitchFamily="34" charset="0"/>
              </a:defRPr>
            </a:lvl1pPr>
          </a:lstStyle>
          <a:p>
            <a:pPr marL="0" lvl="0"/>
            <a:r>
              <a:rPr lang="en-GB"/>
              <a:t>Click to edit Master title style</a:t>
            </a:r>
            <a:endParaRPr lang="en-US" dirty="0"/>
          </a:p>
        </p:txBody>
      </p:sp>
      <p:sp>
        <p:nvSpPr>
          <p:cNvPr id="3" name="Footer Placeholder 3">
            <a:extLst>
              <a:ext uri="{FF2B5EF4-FFF2-40B4-BE49-F238E27FC236}">
                <a16:creationId xmlns:a16="http://schemas.microsoft.com/office/drawing/2014/main" id="{AF4662C8-8B12-B950-D8FE-195C5794E785}"/>
              </a:ext>
            </a:extLst>
          </p:cNvPr>
          <p:cNvSpPr>
            <a:spLocks noGrp="1"/>
          </p:cNvSpPr>
          <p:nvPr>
            <p:ph type="ftr" sz="quarter" idx="10"/>
          </p:nvPr>
        </p:nvSpPr>
        <p:spPr>
          <a:xfrm>
            <a:off x="11246228" y="6126629"/>
            <a:ext cx="706718" cy="367200"/>
          </a:xfrm>
        </p:spPr>
        <p:txBody>
          <a:bodyPr lIns="0" tIns="0" rIns="0" bIns="0" anchor="b" anchorCtr="0"/>
          <a:lstStyle>
            <a:lvl1pPr>
              <a:defRPr sz="900"/>
            </a:lvl1pPr>
          </a:lstStyle>
          <a:p>
            <a:fld id="{E2F44EA3-1AD8-0347-A6A7-E31FF1E52660}" type="slidenum">
              <a:rPr lang="en-US" smtClean="0"/>
              <a:pPr/>
              <a:t>‹#›</a:t>
            </a:fld>
            <a:endParaRPr lang="en-US" dirty="0"/>
          </a:p>
        </p:txBody>
      </p:sp>
    </p:spTree>
    <p:extLst>
      <p:ext uri="{BB962C8B-B14F-4D97-AF65-F5344CB8AC3E}">
        <p14:creationId xmlns:p14="http://schemas.microsoft.com/office/powerpoint/2010/main" val="4006197573"/>
      </p:ext>
    </p:extLst>
  </p:cSld>
  <p:clrMapOvr>
    <a:masterClrMapping/>
  </p:clrMapOvr>
  <p:extLst>
    <p:ext uri="{DCECCB84-F9BA-43D5-87BE-67443E8EF086}">
      <p15:sldGuideLst xmlns:p15="http://schemas.microsoft.com/office/powerpoint/2012/main">
        <p15:guide id="1" pos="234">
          <p15:clr>
            <a:srgbClr val="FBAE40"/>
          </p15:clr>
        </p15:guide>
        <p15:guide id="2" orient="horz" pos="436">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 Body Slide">
    <p:bg>
      <p:bgPr>
        <a:solidFill>
          <a:srgbClr val="EDF4F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3F2E7B-F681-5547-98DE-832FE29D238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31017" y="226008"/>
            <a:ext cx="1247474" cy="33829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B722F423-0F03-3748-95C6-C5BE8D847BB4}"/>
              </a:ext>
            </a:extLst>
          </p:cNvPr>
          <p:cNvSpPr>
            <a:spLocks noGrp="1"/>
          </p:cNvSpPr>
          <p:nvPr>
            <p:ph type="title"/>
          </p:nvPr>
        </p:nvSpPr>
        <p:spPr>
          <a:xfrm>
            <a:off x="838200" y="365125"/>
            <a:ext cx="10515600" cy="1325563"/>
          </a:xfrm>
          <a:prstGeom prst="rect">
            <a:avLst/>
          </a:prstGeom>
        </p:spPr>
        <p:txBody>
          <a:bodyPr/>
          <a:lstStyle>
            <a:lvl1pPr>
              <a:defRPr lang="en-US" sz="3600" b="1" i="0" kern="1200" dirty="0">
                <a:solidFill>
                  <a:schemeClr val="tx1"/>
                </a:solidFill>
                <a:latin typeface="Montserrat" pitchFamily="2" charset="0"/>
                <a:ea typeface="+mj-ea"/>
                <a:cs typeface="+mj-cs"/>
              </a:defRPr>
            </a:lvl1pPr>
          </a:lstStyle>
          <a:p>
            <a:r>
              <a:rPr lang="en-GB"/>
              <a:t>Click to edit Master title style</a:t>
            </a:r>
            <a:endParaRPr lang="en-US"/>
          </a:p>
        </p:txBody>
      </p:sp>
      <p:sp>
        <p:nvSpPr>
          <p:cNvPr id="5" name="Content Placeholder 4">
            <a:extLst>
              <a:ext uri="{FF2B5EF4-FFF2-40B4-BE49-F238E27FC236}">
                <a16:creationId xmlns:a16="http://schemas.microsoft.com/office/drawing/2014/main" id="{5F35A2E7-45D5-8B4D-93BF-DEC47366B98E}"/>
              </a:ext>
            </a:extLst>
          </p:cNvPr>
          <p:cNvSpPr>
            <a:spLocks noGrp="1"/>
          </p:cNvSpPr>
          <p:nvPr>
            <p:ph sz="quarter" idx="10"/>
          </p:nvPr>
        </p:nvSpPr>
        <p:spPr>
          <a:xfrm>
            <a:off x="838199" y="2036762"/>
            <a:ext cx="10515599" cy="4205011"/>
          </a:xfrm>
          <a:prstGeom prst="rect">
            <a:avLst/>
          </a:prstGeom>
        </p:spPr>
        <p:txBody>
          <a:bodyPr/>
          <a:lstStyle>
            <a:lvl1pPr>
              <a:lnSpc>
                <a:spcPct val="150000"/>
              </a:lnSpc>
              <a:buClr>
                <a:srgbClr val="2D7D7F"/>
              </a:buClr>
              <a:defRPr b="0" i="0">
                <a:latin typeface="Open Sans" pitchFamily="2" charset="0"/>
                <a:ea typeface="Open Sans" pitchFamily="2" charset="0"/>
                <a:cs typeface="Open Sans" pitchFamily="2" charset="0"/>
              </a:defRPr>
            </a:lvl1pPr>
            <a:lvl2pPr>
              <a:lnSpc>
                <a:spcPct val="150000"/>
              </a:lnSpc>
              <a:buClr>
                <a:srgbClr val="2D7D7F"/>
              </a:buClr>
              <a:defRPr b="0" i="0">
                <a:latin typeface="Open Sans" pitchFamily="2" charset="0"/>
                <a:ea typeface="Open Sans" pitchFamily="2" charset="0"/>
                <a:cs typeface="Open Sans" pitchFamily="2" charset="0"/>
              </a:defRPr>
            </a:lvl2pPr>
            <a:lvl3pPr>
              <a:lnSpc>
                <a:spcPct val="100000"/>
              </a:lnSpc>
              <a:buClr>
                <a:srgbClr val="2D7D7F"/>
              </a:buClr>
              <a:defRPr b="0" i="0">
                <a:latin typeface="Open Sans" pitchFamily="2" charset="0"/>
                <a:ea typeface="Open Sans" pitchFamily="2" charset="0"/>
                <a:cs typeface="Open Sans" pitchFamily="2" charset="0"/>
              </a:defRPr>
            </a:lvl3pPr>
            <a:lvl4pPr>
              <a:lnSpc>
                <a:spcPct val="100000"/>
              </a:lnSpc>
              <a:buClr>
                <a:srgbClr val="2D7D7F"/>
              </a:buClr>
              <a:defRPr b="0" i="0">
                <a:latin typeface="Open Sans" pitchFamily="2" charset="0"/>
                <a:ea typeface="Open Sans" pitchFamily="2" charset="0"/>
                <a:cs typeface="Open Sans" pitchFamily="2" charset="0"/>
              </a:defRPr>
            </a:lvl4pPr>
            <a:lvl5pPr>
              <a:lnSpc>
                <a:spcPct val="100000"/>
              </a:lnSpc>
              <a:buClr>
                <a:srgbClr val="2D7D7F"/>
              </a:buClr>
              <a:defRPr b="0" i="0">
                <a:latin typeface="Open Sans" pitchFamily="2" charset="0"/>
                <a:ea typeface="Open Sans" pitchFamily="2" charset="0"/>
                <a:cs typeface="Open Sans"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161556619"/>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32000">
              <a:schemeClr val="tx1"/>
            </a:gs>
            <a:gs pos="100000">
              <a:schemeClr val="tx2"/>
            </a:gs>
          </a:gsLst>
          <a:lin ang="48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4CC1E9-9020-7DD1-0197-CCF2F43D07E4}"/>
              </a:ext>
            </a:extLst>
          </p:cNvPr>
          <p:cNvSpPr>
            <a:spLocks noGrp="1"/>
          </p:cNvSpPr>
          <p:nvPr>
            <p:ph type="title"/>
          </p:nvPr>
        </p:nvSpPr>
        <p:spPr>
          <a:xfrm>
            <a:off x="838200" y="365125"/>
            <a:ext cx="10515600" cy="1325563"/>
          </a:xfrm>
          <a:prstGeom prst="rect">
            <a:avLst/>
          </a:prstGeom>
        </p:spPr>
        <p:txBody>
          <a:bodyPr vert="horz" lIns="91440" tIns="265176"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9252E62-3333-D343-406D-B0F3DE79F4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8">
            <a:extLst>
              <a:ext uri="{FF2B5EF4-FFF2-40B4-BE49-F238E27FC236}">
                <a16:creationId xmlns:a16="http://schemas.microsoft.com/office/drawing/2014/main" id="{51496892-896D-50B0-45CA-0ED2CCA451C2}"/>
              </a:ext>
            </a:extLst>
          </p:cNvPr>
          <p:cNvSpPr>
            <a:spLocks noGrp="1"/>
          </p:cNvSpPr>
          <p:nvPr>
            <p:ph type="ftr" sz="quarter" idx="3"/>
          </p:nvPr>
        </p:nvSpPr>
        <p:spPr>
          <a:xfrm>
            <a:off x="11246228" y="6126630"/>
            <a:ext cx="706718" cy="365125"/>
          </a:xfrm>
          <a:prstGeom prst="rect">
            <a:avLst/>
          </a:prstGeom>
        </p:spPr>
        <p:txBody>
          <a:bodyPr vert="horz" lIns="91440" tIns="45720" rIns="91440" bIns="45720" rtlCol="0" anchor="ctr"/>
          <a:lstStyle>
            <a:lvl1pPr algn="ctr">
              <a:defRPr sz="1200">
                <a:solidFill>
                  <a:srgbClr val="7BB3C5"/>
                </a:solidFill>
              </a:defRPr>
            </a:lvl1pPr>
          </a:lstStyle>
          <a:p>
            <a:fld id="{E2F44EA3-1AD8-0347-A6A7-E31FF1E52660}" type="slidenum">
              <a:rPr lang="en-US" smtClean="0"/>
              <a:pPr/>
              <a:t>‹#›</a:t>
            </a:fld>
            <a:endParaRPr lang="en-US" dirty="0"/>
          </a:p>
        </p:txBody>
      </p:sp>
      <p:sp>
        <p:nvSpPr>
          <p:cNvPr id="5" name="TextBox 4">
            <a:extLst>
              <a:ext uri="{FF2B5EF4-FFF2-40B4-BE49-F238E27FC236}">
                <a16:creationId xmlns:a16="http://schemas.microsoft.com/office/drawing/2014/main" id="{5C620AAD-7B6D-D7CE-6FC4-660CECBBC15B}"/>
              </a:ext>
            </a:extLst>
          </p:cNvPr>
          <p:cNvSpPr txBox="1"/>
          <p:nvPr userDrawn="1">
            <p:extLst>
              <p:ext uri="{1162E1C5-73C7-4A58-AE30-91384D911F3F}">
                <p184:classification xmlns:p184="http://schemas.microsoft.com/office/powerpoint/2018/4/main" val="ftr"/>
              </p:ext>
            </p:extLst>
          </p:nvPr>
        </p:nvSpPr>
        <p:spPr>
          <a:xfrm>
            <a:off x="63500" y="6642100"/>
            <a:ext cx="884238"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BIBA-INTERNAL</a:t>
            </a:r>
          </a:p>
        </p:txBody>
      </p:sp>
    </p:spTree>
    <p:extLst>
      <p:ext uri="{BB962C8B-B14F-4D97-AF65-F5344CB8AC3E}">
        <p14:creationId xmlns:p14="http://schemas.microsoft.com/office/powerpoint/2010/main" val="33724953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7" r:id="rId3"/>
    <p:sldLayoutId id="2147483730" r:id="rId4"/>
    <p:sldLayoutId id="2147483663" r:id="rId5"/>
    <p:sldLayoutId id="2147483708" r:id="rId6"/>
    <p:sldLayoutId id="2147483671" r:id="rId7"/>
    <p:sldLayoutId id="2147483694" r:id="rId8"/>
    <p:sldLayoutId id="2147483706" r:id="rId9"/>
    <p:sldLayoutId id="2147483699" r:id="rId10"/>
    <p:sldLayoutId id="2147483700" r:id="rId11"/>
    <p:sldLayoutId id="2147483704" r:id="rId12"/>
    <p:sldLayoutId id="2147483698" r:id="rId13"/>
    <p:sldLayoutId id="2147483723" r:id="rId14"/>
    <p:sldLayoutId id="2147483726" r:id="rId15"/>
    <p:sldLayoutId id="2147483732" r:id="rId16"/>
    <p:sldLayoutId id="2147483733" r:id="rId17"/>
    <p:sldLayoutId id="2147483722" r:id="rId18"/>
    <p:sldLayoutId id="2147483724" r:id="rId19"/>
    <p:sldLayoutId id="2147483725" r:id="rId20"/>
    <p:sldLayoutId id="2147483712" r:id="rId21"/>
    <p:sldLayoutId id="2147483714" r:id="rId22"/>
    <p:sldLayoutId id="2147483715" r:id="rId23"/>
    <p:sldLayoutId id="2147483716" r:id="rId24"/>
    <p:sldLayoutId id="2147483717" r:id="rId25"/>
    <p:sldLayoutId id="2147483718" r:id="rId26"/>
    <p:sldLayoutId id="2147483719" r:id="rId27"/>
    <p:sldLayoutId id="2147483721" r:id="rId28"/>
    <p:sldLayoutId id="2147483731" r:id="rId29"/>
    <p:sldLayoutId id="2147483728" r:id="rId30"/>
    <p:sldLayoutId id="2147483734" r:id="rId31"/>
    <p:sldLayoutId id="2147483729" r:id="rId32"/>
    <p:sldLayoutId id="2147483735" r:id="rId3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4400" b="0" i="0" kern="1200">
          <a:solidFill>
            <a:schemeClr val="bg1"/>
          </a:solidFill>
          <a:latin typeface="nCino+Avenir Md" panose="020B0503020202020204" pitchFamily="34" charset="0"/>
          <a:ea typeface="+mj-ea"/>
          <a:cs typeface="nCino+Avenir Md" panose="020B0503020202020204" pitchFamily="34" charset="0"/>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800" kern="1200">
          <a:solidFill>
            <a:schemeClr val="bg1"/>
          </a:solidFill>
          <a:latin typeface="nCino+Avenir" panose="020B0503020202020204" pitchFamily="34" charset="0"/>
          <a:ea typeface="+mn-ea"/>
          <a:cs typeface="nCino+Avenir" panose="020B0503020202020204" pitchFamily="34" charset="0"/>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400" kern="1200">
          <a:solidFill>
            <a:schemeClr val="bg1"/>
          </a:solidFill>
          <a:latin typeface="nCino+Avenir" panose="020B0503020202020204" pitchFamily="34" charset="0"/>
          <a:ea typeface="+mn-ea"/>
          <a:cs typeface="nCino+Avenir" panose="020B0503020202020204" pitchFamily="34" charset="0"/>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bg1"/>
          </a:solidFill>
          <a:latin typeface="nCino+Avenir" panose="020B0503020202020204" pitchFamily="34" charset="0"/>
          <a:ea typeface="+mn-ea"/>
          <a:cs typeface="nCino+Avenir" panose="020B0503020202020204" pitchFamily="34" charset="0"/>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bg1"/>
          </a:solidFill>
          <a:latin typeface="nCino+Avenir" panose="020B0503020202020204" pitchFamily="34" charset="0"/>
          <a:ea typeface="+mn-ea"/>
          <a:cs typeface="nCino+Avenir" panose="020B0503020202020204" pitchFamily="34" charset="0"/>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bg1"/>
          </a:solidFill>
          <a:latin typeface="nCino+Avenir" panose="020B0503020202020204" pitchFamily="34" charset="0"/>
          <a:ea typeface="+mn-ea"/>
          <a:cs typeface="nCino+Avenir" panose="020B0503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6">
          <p15:clr>
            <a:srgbClr val="F26B43"/>
          </p15:clr>
        </p15:guide>
        <p15:guide id="2" pos="257">
          <p15:clr>
            <a:srgbClr val="F26B43"/>
          </p15:clr>
        </p15:guide>
        <p15:guide id="3" pos="3840">
          <p15:clr>
            <a:srgbClr val="F26B43"/>
          </p15:clr>
        </p15:guide>
        <p15:guide id="4" orient="horz" pos="2160">
          <p15:clr>
            <a:srgbClr val="F26B43"/>
          </p15:clr>
        </p15:guide>
        <p15:guide id="5" pos="3205" userDrawn="1">
          <p15:clr>
            <a:srgbClr val="F26B43"/>
          </p15:clr>
        </p15:guide>
        <p15:guide id="6" orient="horz" pos="404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4CC1E9-9020-7DD1-0197-CCF2F43D07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9252E62-3333-D343-406D-B0F3DE79F4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Footer Placeholder 8">
            <a:extLst>
              <a:ext uri="{FF2B5EF4-FFF2-40B4-BE49-F238E27FC236}">
                <a16:creationId xmlns:a16="http://schemas.microsoft.com/office/drawing/2014/main" id="{51496892-896D-50B0-45CA-0ED2CCA451C2}"/>
              </a:ext>
            </a:extLst>
          </p:cNvPr>
          <p:cNvSpPr>
            <a:spLocks noGrp="1"/>
          </p:cNvSpPr>
          <p:nvPr>
            <p:ph type="ftr" sz="quarter" idx="3"/>
          </p:nvPr>
        </p:nvSpPr>
        <p:spPr>
          <a:xfrm>
            <a:off x="11246228" y="6126630"/>
            <a:ext cx="706718" cy="365125"/>
          </a:xfrm>
          <a:prstGeom prst="rect">
            <a:avLst/>
          </a:prstGeom>
        </p:spPr>
        <p:txBody>
          <a:bodyPr vert="horz" lIns="91440" tIns="45720" rIns="91440" bIns="45720" rtlCol="0" anchor="ctr"/>
          <a:lstStyle>
            <a:lvl1pPr algn="ctr">
              <a:defRPr sz="1200">
                <a:solidFill>
                  <a:srgbClr val="7BB3C5"/>
                </a:solidFill>
              </a:defRPr>
            </a:lvl1pPr>
          </a:lstStyle>
          <a:p>
            <a:fld id="{E2F44EA3-1AD8-0347-A6A7-E31FF1E52660}" type="slidenum">
              <a:rPr lang="en-US" smtClean="0"/>
              <a:pPr/>
              <a:t>‹#›</a:t>
            </a:fld>
            <a:endParaRPr lang="en-US" dirty="0"/>
          </a:p>
        </p:txBody>
      </p:sp>
      <p:sp>
        <p:nvSpPr>
          <p:cNvPr id="5" name="TextBox 4">
            <a:extLst>
              <a:ext uri="{FF2B5EF4-FFF2-40B4-BE49-F238E27FC236}">
                <a16:creationId xmlns:a16="http://schemas.microsoft.com/office/drawing/2014/main" id="{F764AF8B-AE0E-9B3F-6FA9-471D376A5AA3}"/>
              </a:ext>
            </a:extLst>
          </p:cNvPr>
          <p:cNvSpPr txBox="1"/>
          <p:nvPr userDrawn="1">
            <p:extLst>
              <p:ext uri="{1162E1C5-73C7-4A58-AE30-91384D911F3F}">
                <p184:classification xmlns:p184="http://schemas.microsoft.com/office/powerpoint/2018/4/main" val="ftr"/>
              </p:ext>
            </p:extLst>
          </p:nvPr>
        </p:nvSpPr>
        <p:spPr>
          <a:xfrm>
            <a:off x="63500" y="6642100"/>
            <a:ext cx="884238"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BIBA-INTERNAL</a:t>
            </a:r>
          </a:p>
        </p:txBody>
      </p:sp>
    </p:spTree>
    <p:extLst>
      <p:ext uri="{BB962C8B-B14F-4D97-AF65-F5344CB8AC3E}">
        <p14:creationId xmlns:p14="http://schemas.microsoft.com/office/powerpoint/2010/main" val="4056452512"/>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Lst>
  <p:hf hdr="0" dt="0"/>
  <p:txStyles>
    <p:titleStyle>
      <a:lvl1pPr algn="l" defTabSz="914400" rtl="0" eaLnBrk="1" latinLnBrk="0" hangingPunct="1">
        <a:lnSpc>
          <a:spcPct val="90000"/>
        </a:lnSpc>
        <a:spcBef>
          <a:spcPct val="0"/>
        </a:spcBef>
        <a:buNone/>
        <a:defRPr sz="4400" b="0" i="0" kern="1200">
          <a:solidFill>
            <a:schemeClr val="tx1"/>
          </a:solidFill>
          <a:latin typeface="nCino+Avenir Md" panose="020B0503020202020204" pitchFamily="34" charset="0"/>
          <a:ea typeface="+mj-ea"/>
          <a:cs typeface="nCino+Avenir Md" panose="020B0503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nCino+Avenir" panose="020B0503020202020204" pitchFamily="34" charset="0"/>
          <a:ea typeface="+mn-ea"/>
          <a:cs typeface="nCino+Avenir" panose="020B0503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nCino+Avenir" panose="020B0503020202020204" pitchFamily="34" charset="0"/>
          <a:ea typeface="+mn-ea"/>
          <a:cs typeface="nCino+Avenir" panose="020B0503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nCino+Avenir" panose="020B0503020202020204" pitchFamily="34" charset="0"/>
          <a:ea typeface="+mn-ea"/>
          <a:cs typeface="nCino+Avenir" panose="020B0503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nCino+Avenir" panose="020B0503020202020204" pitchFamily="34" charset="0"/>
          <a:ea typeface="+mn-ea"/>
          <a:cs typeface="nCino+Avenir" panose="020B0503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nCino+Avenir" panose="020B0503020202020204" pitchFamily="34" charset="0"/>
          <a:ea typeface="+mn-ea"/>
          <a:cs typeface="nCino+Avenir" panose="020B0503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6">
          <p15:clr>
            <a:srgbClr val="F26B43"/>
          </p15:clr>
        </p15:guide>
        <p15:guide id="2" pos="257">
          <p15:clr>
            <a:srgbClr val="F26B43"/>
          </p15:clr>
        </p15:guide>
        <p15:guide id="3" pos="3840">
          <p15:clr>
            <a:srgbClr val="F26B43"/>
          </p15:clr>
        </p15:guide>
        <p15:guide id="4" orient="horz" pos="2160">
          <p15:clr>
            <a:srgbClr val="F26B43"/>
          </p15:clr>
        </p15:guide>
        <p15:guide id="5" pos="3205">
          <p15:clr>
            <a:srgbClr val="F26B43"/>
          </p15:clr>
        </p15:guide>
        <p15:guide id="6" orient="horz" pos="404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hyperlink" Target="mailto:Chloe.Weatherill@ncino.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sv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19.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image" Target="../media/image33.png"/><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image" Target="../media/image31.png"/><Relationship Id="rId5" Type="http://schemas.openxmlformats.org/officeDocument/2006/relationships/image" Target="../media/image32.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image" Target="../media/image31.png"/><Relationship Id="rId5" Type="http://schemas.openxmlformats.org/officeDocument/2006/relationships/image" Target="../media/image28.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8.xml"/><Relationship Id="rId5" Type="http://schemas.openxmlformats.org/officeDocument/2006/relationships/image" Target="../media/image38.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18.xml"/><Relationship Id="rId6" Type="http://schemas.openxmlformats.org/officeDocument/2006/relationships/image" Target="../media/image22.png"/><Relationship Id="rId5" Type="http://schemas.openxmlformats.org/officeDocument/2006/relationships/image" Target="../media/image26.png"/><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sv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19.png"/><Relationship Id="rId2" Type="http://schemas.openxmlformats.org/officeDocument/2006/relationships/notesSlide" Target="../notesSlides/notesSlide30.xml"/><Relationship Id="rId16" Type="http://schemas.openxmlformats.org/officeDocument/2006/relationships/image" Target="../media/image53.png"/><Relationship Id="rId1" Type="http://schemas.openxmlformats.org/officeDocument/2006/relationships/slideLayout" Target="../slideLayouts/slideLayout41.xml"/><Relationship Id="rId6" Type="http://schemas.openxmlformats.org/officeDocument/2006/relationships/image" Target="../media/image43.svg"/><Relationship Id="rId11" Type="http://schemas.openxmlformats.org/officeDocument/2006/relationships/image" Target="../media/image48.png"/><Relationship Id="rId5" Type="http://schemas.openxmlformats.org/officeDocument/2006/relationships/image" Target="../media/image42.sv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svg"/><Relationship Id="rId9" Type="http://schemas.openxmlformats.org/officeDocument/2006/relationships/image" Target="../media/image46.png"/><Relationship Id="rId1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4.png"/><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9.png"/><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57.svg"/><Relationship Id="rId7" Type="http://schemas.openxmlformats.org/officeDocument/2006/relationships/image" Target="../media/image60.svg"/><Relationship Id="rId2" Type="http://schemas.openxmlformats.org/officeDocument/2006/relationships/image" Target="../media/image56.svg"/><Relationship Id="rId1" Type="http://schemas.openxmlformats.org/officeDocument/2006/relationships/slideLayout" Target="../slideLayouts/slideLayout39.xml"/><Relationship Id="rId6" Type="http://schemas.openxmlformats.org/officeDocument/2006/relationships/image" Target="../media/image59.svg"/><Relationship Id="rId5" Type="http://schemas.openxmlformats.org/officeDocument/2006/relationships/image" Target="../media/image40.svg"/><Relationship Id="rId4" Type="http://schemas.openxmlformats.org/officeDocument/2006/relationships/image" Target="../media/image58.svg"/></Relationships>
</file>

<file path=ppt/slides/_rels/slide37.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notesSlide" Target="../notesSlides/notesSlide31.xml"/><Relationship Id="rId1" Type="http://schemas.openxmlformats.org/officeDocument/2006/relationships/slideLayout" Target="../slideLayouts/slideLayout41.xml"/><Relationship Id="rId6" Type="http://schemas.openxmlformats.org/officeDocument/2006/relationships/image" Target="../media/image64.svg"/><Relationship Id="rId5" Type="http://schemas.openxmlformats.org/officeDocument/2006/relationships/image" Target="../media/image63.svg"/><Relationship Id="rId4" Type="http://schemas.openxmlformats.org/officeDocument/2006/relationships/image" Target="../media/image62.svg"/></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svg"/></Relationships>
</file>

<file path=ppt/slides/_rels/slide39.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png"/><Relationship Id="rId7" Type="http://schemas.openxmlformats.org/officeDocument/2006/relationships/image" Target="../media/image69.svg"/><Relationship Id="rId2" Type="http://schemas.openxmlformats.org/officeDocument/2006/relationships/notesSlide" Target="../notesSlides/notesSlide33.xml"/><Relationship Id="rId1" Type="http://schemas.openxmlformats.org/officeDocument/2006/relationships/slideLayout" Target="../slideLayouts/slideLayout18.xml"/><Relationship Id="rId6" Type="http://schemas.openxmlformats.org/officeDocument/2006/relationships/image" Target="../media/image68.svg"/><Relationship Id="rId5" Type="http://schemas.openxmlformats.org/officeDocument/2006/relationships/image" Target="../media/image67.svg"/><Relationship Id="rId4" Type="http://schemas.openxmlformats.org/officeDocument/2006/relationships/image" Target="../media/image66.jpeg"/><Relationship Id="rId9" Type="http://schemas.openxmlformats.org/officeDocument/2006/relationships/image" Target="../media/image19.png"/></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9.png"/><Relationship Id="rId1" Type="http://schemas.openxmlformats.org/officeDocument/2006/relationships/slideLayout" Target="../slideLayouts/slideLayout5.xml"/><Relationship Id="rId4" Type="http://schemas.openxmlformats.org/officeDocument/2006/relationships/hyperlink" Target="mailto:Chloe.Weatherill@ncin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8FC479CE-140D-97B3-88A9-50D9F45FAC9E}"/>
              </a:ext>
            </a:extLst>
          </p:cNvPr>
          <p:cNvSpPr>
            <a:spLocks noGrp="1"/>
          </p:cNvSpPr>
          <p:nvPr>
            <p:ph type="title"/>
          </p:nvPr>
        </p:nvSpPr>
        <p:spPr>
          <a:xfrm>
            <a:off x="1384907" y="2704861"/>
            <a:ext cx="10098032" cy="926123"/>
          </a:xfrm>
        </p:spPr>
        <p:txBody>
          <a:bodyPr/>
          <a:lstStyle/>
          <a:p>
            <a:r>
              <a:rPr lang="en-GB" dirty="0"/>
              <a:t>Red flags, real risk: What every broker needs to know</a:t>
            </a:r>
          </a:p>
        </p:txBody>
      </p:sp>
      <p:sp>
        <p:nvSpPr>
          <p:cNvPr id="9" name="Text Placeholder 2">
            <a:extLst>
              <a:ext uri="{FF2B5EF4-FFF2-40B4-BE49-F238E27FC236}">
                <a16:creationId xmlns:a16="http://schemas.microsoft.com/office/drawing/2014/main" id="{92CA3B59-2637-6588-13B1-F2287336FD97}"/>
              </a:ext>
            </a:extLst>
          </p:cNvPr>
          <p:cNvSpPr txBox="1">
            <a:spLocks/>
          </p:cNvSpPr>
          <p:nvPr/>
        </p:nvSpPr>
        <p:spPr>
          <a:xfrm>
            <a:off x="2136964" y="4272213"/>
            <a:ext cx="2675668" cy="349166"/>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000"/>
              </a:spcBef>
              <a:buFontTx/>
              <a:buNone/>
              <a:defRPr sz="1400" b="1" i="0" kern="1200">
                <a:solidFill>
                  <a:schemeClr val="bg1"/>
                </a:solidFill>
                <a:latin typeface="Montserrat SemiBold" pitchFamily="2" charset="77"/>
                <a:ea typeface="Open Sans" panose="020B0606030504020204" pitchFamily="34" charset="0"/>
                <a:cs typeface="Open Sans" panose="020B0606030504020204" pitchFamily="34" charset="0"/>
              </a:defRPr>
            </a:lvl1pPr>
            <a:lvl2pPr marL="457200" indent="0" algn="l" defTabSz="914400" rtl="0" eaLnBrk="1" latinLnBrk="0" hangingPunct="1">
              <a:lnSpc>
                <a:spcPct val="100000"/>
              </a:lnSpc>
              <a:spcBef>
                <a:spcPts val="500"/>
              </a:spcBef>
              <a:buFontTx/>
              <a:buNone/>
              <a:defRPr sz="1000" b="1" i="0" kern="1200">
                <a:solidFill>
                  <a:schemeClr val="bg1"/>
                </a:solidFill>
                <a:latin typeface="Montserrat SemiBold" pitchFamily="2" charset="77"/>
                <a:ea typeface="Open Sans" panose="020B0606030504020204" pitchFamily="34" charset="0"/>
                <a:cs typeface="Open Sans" panose="020B0606030504020204" pitchFamily="34" charset="0"/>
              </a:defRPr>
            </a:lvl2pPr>
            <a:lvl3pPr marL="914400" indent="0" algn="l" defTabSz="914400" rtl="0" eaLnBrk="1" latinLnBrk="0" hangingPunct="1">
              <a:lnSpc>
                <a:spcPct val="100000"/>
              </a:lnSpc>
              <a:spcBef>
                <a:spcPts val="500"/>
              </a:spcBef>
              <a:buFontTx/>
              <a:buNone/>
              <a:defRPr sz="1000" b="1" i="0" kern="1200">
                <a:solidFill>
                  <a:schemeClr val="bg1"/>
                </a:solidFill>
                <a:latin typeface="Montserrat SemiBold" pitchFamily="2" charset="77"/>
                <a:ea typeface="Open Sans" panose="020B0606030504020204" pitchFamily="34" charset="0"/>
                <a:cs typeface="Open Sans" panose="020B0606030504020204" pitchFamily="34" charset="0"/>
              </a:defRPr>
            </a:lvl3pPr>
            <a:lvl4pPr marL="1371600" indent="0" algn="l" defTabSz="914400" rtl="0" eaLnBrk="1" latinLnBrk="0" hangingPunct="1">
              <a:lnSpc>
                <a:spcPct val="100000"/>
              </a:lnSpc>
              <a:spcBef>
                <a:spcPts val="500"/>
              </a:spcBef>
              <a:buFontTx/>
              <a:buNone/>
              <a:defRPr sz="1000" b="1" i="0" kern="1200">
                <a:solidFill>
                  <a:schemeClr val="bg1"/>
                </a:solidFill>
                <a:latin typeface="Montserrat SemiBold" pitchFamily="2" charset="77"/>
                <a:ea typeface="Open Sans" panose="020B0606030504020204" pitchFamily="34" charset="0"/>
                <a:cs typeface="Open Sans" panose="020B0606030504020204" pitchFamily="34" charset="0"/>
              </a:defRPr>
            </a:lvl4pPr>
            <a:lvl5pPr marL="1828800" indent="0" algn="l" defTabSz="914400" rtl="0" eaLnBrk="1" latinLnBrk="0" hangingPunct="1">
              <a:lnSpc>
                <a:spcPct val="100000"/>
              </a:lnSpc>
              <a:spcBef>
                <a:spcPts val="500"/>
              </a:spcBef>
              <a:buFontTx/>
              <a:buNone/>
              <a:defRPr sz="1000" b="1" i="0" kern="1200">
                <a:solidFill>
                  <a:schemeClr val="bg1"/>
                </a:solidFill>
                <a:latin typeface="Montserrat SemiBold" pitchFamily="2" charset="77"/>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latin typeface="+mj-lt"/>
              </a:rPr>
              <a:t>Chloe Weatherill </a:t>
            </a:r>
          </a:p>
        </p:txBody>
      </p:sp>
      <p:sp>
        <p:nvSpPr>
          <p:cNvPr id="10" name="Text Placeholder 3">
            <a:extLst>
              <a:ext uri="{FF2B5EF4-FFF2-40B4-BE49-F238E27FC236}">
                <a16:creationId xmlns:a16="http://schemas.microsoft.com/office/drawing/2014/main" id="{0547F444-1A19-C891-00B3-70C08F074308}"/>
              </a:ext>
            </a:extLst>
          </p:cNvPr>
          <p:cNvSpPr txBox="1">
            <a:spLocks/>
          </p:cNvSpPr>
          <p:nvPr/>
        </p:nvSpPr>
        <p:spPr>
          <a:xfrm>
            <a:off x="2136964" y="4517386"/>
            <a:ext cx="3339811" cy="372248"/>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000"/>
              </a:spcBef>
              <a:buFontTx/>
              <a:buNone/>
              <a:defRPr sz="105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100000"/>
              </a:lnSpc>
              <a:spcBef>
                <a:spcPts val="500"/>
              </a:spcBef>
              <a:buFontTx/>
              <a:buNone/>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100000"/>
              </a:lnSpc>
              <a:spcBef>
                <a:spcPts val="500"/>
              </a:spcBef>
              <a:buFontTx/>
              <a:buNone/>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100000"/>
              </a:lnSpc>
              <a:spcBef>
                <a:spcPts val="500"/>
              </a:spcBef>
              <a:buFontTx/>
              <a:buNone/>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100000"/>
              </a:lnSpc>
              <a:spcBef>
                <a:spcPts val="500"/>
              </a:spcBef>
              <a:buFontTx/>
              <a:buNone/>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nCino+Avenir" panose="020B0503020202020204" pitchFamily="34" charset="0"/>
                <a:cs typeface="nCino+Avenir" panose="020B0503020202020204" pitchFamily="34" charset="0"/>
              </a:rPr>
              <a:t>Senior Enterprise Relationship Manager </a:t>
            </a:r>
          </a:p>
        </p:txBody>
      </p:sp>
      <p:pic>
        <p:nvPicPr>
          <p:cNvPr id="11" name="Picture 10">
            <a:extLst>
              <a:ext uri="{FF2B5EF4-FFF2-40B4-BE49-F238E27FC236}">
                <a16:creationId xmlns:a16="http://schemas.microsoft.com/office/drawing/2014/main" id="{90F7060F-45DE-0E4E-B4FC-A261FE26ED49}"/>
              </a:ext>
            </a:extLst>
          </p:cNvPr>
          <p:cNvPicPr>
            <a:picLocks noChangeAspect="1"/>
          </p:cNvPicPr>
          <p:nvPr/>
        </p:nvPicPr>
        <p:blipFill>
          <a:blip r:embed="rId3"/>
          <a:srcRect t="-2242" b="11288"/>
          <a:stretch>
            <a:fillRect/>
          </a:stretch>
        </p:blipFill>
        <p:spPr>
          <a:xfrm>
            <a:off x="1410119" y="4162789"/>
            <a:ext cx="726845" cy="726845"/>
          </a:xfrm>
          <a:prstGeom prst="flowChartAlternateProcess">
            <a:avLst/>
          </a:prstGeom>
        </p:spPr>
      </p:pic>
      <p:sp>
        <p:nvSpPr>
          <p:cNvPr id="12" name="Text Placeholder 6">
            <a:extLst>
              <a:ext uri="{FF2B5EF4-FFF2-40B4-BE49-F238E27FC236}">
                <a16:creationId xmlns:a16="http://schemas.microsoft.com/office/drawing/2014/main" id="{5F68BAC4-7CD8-4F30-1B0D-8433229FB7E7}"/>
              </a:ext>
            </a:extLst>
          </p:cNvPr>
          <p:cNvSpPr txBox="1">
            <a:spLocks/>
          </p:cNvSpPr>
          <p:nvPr/>
        </p:nvSpPr>
        <p:spPr>
          <a:xfrm>
            <a:off x="1410119" y="2429719"/>
            <a:ext cx="3314702" cy="348337"/>
          </a:xfrm>
          <a:prstGeom prst="rect">
            <a:avLst/>
          </a:prstGeom>
        </p:spPr>
        <p:txBody>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2800" kern="1200">
                <a:solidFill>
                  <a:schemeClr val="bg1"/>
                </a:solidFill>
                <a:latin typeface="nCino+Avenir" panose="020B0503020202020204" pitchFamily="34" charset="0"/>
                <a:ea typeface="+mn-ea"/>
                <a:cs typeface="nCino+Avenir" panose="020B0503020202020204" pitchFamily="34" charset="0"/>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400" kern="1200">
                <a:solidFill>
                  <a:schemeClr val="bg1"/>
                </a:solidFill>
                <a:latin typeface="nCino+Avenir" panose="020B0503020202020204" pitchFamily="34" charset="0"/>
                <a:ea typeface="+mn-ea"/>
                <a:cs typeface="nCino+Avenir" panose="020B0503020202020204" pitchFamily="34" charset="0"/>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bg1"/>
                </a:solidFill>
                <a:latin typeface="nCino+Avenir" panose="020B0503020202020204" pitchFamily="34" charset="0"/>
                <a:ea typeface="+mn-ea"/>
                <a:cs typeface="nCino+Avenir" panose="020B0503020202020204" pitchFamily="34" charset="0"/>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bg1"/>
                </a:solidFill>
                <a:latin typeface="nCino+Avenir" panose="020B0503020202020204" pitchFamily="34" charset="0"/>
                <a:ea typeface="+mn-ea"/>
                <a:cs typeface="nCino+Avenir" panose="020B0503020202020204" pitchFamily="34" charset="0"/>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bg1"/>
                </a:solidFill>
                <a:latin typeface="nCino+Avenir" panose="020B0503020202020204" pitchFamily="34" charset="0"/>
                <a:ea typeface="+mn-ea"/>
                <a:cs typeface="nCino+Avenir" panose="020B0503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solidFill>
                  <a:schemeClr val="accent4"/>
                </a:solidFill>
              </a:rPr>
              <a:t>21</a:t>
            </a:r>
            <a:r>
              <a:rPr lang="en-GB" sz="1200" baseline="30000" dirty="0">
                <a:solidFill>
                  <a:schemeClr val="accent4"/>
                </a:solidFill>
              </a:rPr>
              <a:t>st</a:t>
            </a:r>
            <a:r>
              <a:rPr lang="en-GB" sz="1200" dirty="0">
                <a:solidFill>
                  <a:schemeClr val="accent4"/>
                </a:solidFill>
              </a:rPr>
              <a:t> October 2026</a:t>
            </a:r>
          </a:p>
        </p:txBody>
      </p:sp>
      <p:sp>
        <p:nvSpPr>
          <p:cNvPr id="3" name="Text Placeholder 3">
            <a:extLst>
              <a:ext uri="{FF2B5EF4-FFF2-40B4-BE49-F238E27FC236}">
                <a16:creationId xmlns:a16="http://schemas.microsoft.com/office/drawing/2014/main" id="{684252A1-EB8C-A62A-2E00-C0677D02B960}"/>
              </a:ext>
            </a:extLst>
          </p:cNvPr>
          <p:cNvSpPr txBox="1">
            <a:spLocks/>
          </p:cNvSpPr>
          <p:nvPr/>
        </p:nvSpPr>
        <p:spPr>
          <a:xfrm>
            <a:off x="1384907" y="5134807"/>
            <a:ext cx="3272116" cy="372248"/>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000"/>
              </a:spcBef>
              <a:buFontTx/>
              <a:buNone/>
              <a:defRPr sz="105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100000"/>
              </a:lnSpc>
              <a:spcBef>
                <a:spcPts val="500"/>
              </a:spcBef>
              <a:buFontTx/>
              <a:buNone/>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100000"/>
              </a:lnSpc>
              <a:spcBef>
                <a:spcPts val="500"/>
              </a:spcBef>
              <a:buFontTx/>
              <a:buNone/>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100000"/>
              </a:lnSpc>
              <a:spcBef>
                <a:spcPts val="500"/>
              </a:spcBef>
              <a:buFontTx/>
              <a:buNone/>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100000"/>
              </a:lnSpc>
              <a:spcBef>
                <a:spcPts val="500"/>
              </a:spcBef>
              <a:buFontTx/>
              <a:buNone/>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nCino+Avenir" panose="020B0503020202020204" pitchFamily="34" charset="0"/>
                <a:cs typeface="nCino+Avenir" panose="020B0503020202020204" pitchFamily="34" charset="0"/>
              </a:rPr>
              <a:t>Email: </a:t>
            </a:r>
            <a:r>
              <a:rPr lang="en-GB" dirty="0">
                <a:latin typeface="nCino+Avenir" panose="020B0503020202020204" pitchFamily="34" charset="0"/>
                <a:cs typeface="nCino+Avenir" panose="020B0503020202020204" pitchFamily="34" charset="0"/>
                <a:hlinkClick r:id="rId4"/>
              </a:rPr>
              <a:t>Chloe.Weatherill@ncino.com</a:t>
            </a:r>
            <a:endParaRPr lang="en-GB" dirty="0">
              <a:latin typeface="nCino+Avenir" panose="020B0503020202020204" pitchFamily="34" charset="0"/>
              <a:cs typeface="nCino+Avenir" panose="020B0503020202020204" pitchFamily="34" charset="0"/>
            </a:endParaRPr>
          </a:p>
          <a:p>
            <a:r>
              <a:rPr lang="en-GB" dirty="0">
                <a:latin typeface="nCino+Avenir" panose="020B0503020202020204" pitchFamily="34" charset="0"/>
                <a:cs typeface="nCino+Avenir" panose="020B0503020202020204" pitchFamily="34" charset="0"/>
              </a:rPr>
              <a:t>Phone: 07738 096 078</a:t>
            </a:r>
          </a:p>
        </p:txBody>
      </p:sp>
      <p:pic>
        <p:nvPicPr>
          <p:cNvPr id="1026" name="Picture 2">
            <a:extLst>
              <a:ext uri="{FF2B5EF4-FFF2-40B4-BE49-F238E27FC236}">
                <a16:creationId xmlns:a16="http://schemas.microsoft.com/office/drawing/2014/main" id="{4EC45A9C-649C-2500-8959-60DEA70E42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6869" y="1435544"/>
            <a:ext cx="1371523" cy="615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227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BDF74-87FD-65A3-3FFF-BF75DB595395}"/>
            </a:ext>
          </a:extLst>
        </p:cNvPr>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9B1F5151-C0A0-1EB3-C3A9-7173484575F6}"/>
              </a:ext>
            </a:extLst>
          </p:cNvPr>
          <p:cNvSpPr/>
          <p:nvPr/>
        </p:nvSpPr>
        <p:spPr>
          <a:xfrm>
            <a:off x="3650295" y="3540823"/>
            <a:ext cx="2462212" cy="249629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46" name="TextBox 45">
            <a:extLst>
              <a:ext uri="{FF2B5EF4-FFF2-40B4-BE49-F238E27FC236}">
                <a16:creationId xmlns:a16="http://schemas.microsoft.com/office/drawing/2014/main" id="{9E8523BE-3E1E-0D0E-79CF-FEE7FAF1E2A7}"/>
              </a:ext>
            </a:extLst>
          </p:cNvPr>
          <p:cNvSpPr txBox="1"/>
          <p:nvPr/>
        </p:nvSpPr>
        <p:spPr>
          <a:xfrm>
            <a:off x="941945" y="1406117"/>
            <a:ext cx="4336238" cy="1323439"/>
          </a:xfrm>
          <a:prstGeom prst="rect">
            <a:avLst/>
          </a:prstGeom>
          <a:noFill/>
        </p:spPr>
        <p:txBody>
          <a:bodyPr wrap="square" rtlCol="0">
            <a:spAutoFit/>
          </a:bodyPr>
          <a:lstStyle/>
          <a:p>
            <a:r>
              <a:rPr lang="en-US" sz="4000" b="1" dirty="0">
                <a:solidFill>
                  <a:schemeClr val="bg1"/>
                </a:solidFill>
                <a:latin typeface="+mj-lt"/>
              </a:rPr>
              <a:t>Learning Objectives</a:t>
            </a:r>
          </a:p>
        </p:txBody>
      </p:sp>
      <p:sp>
        <p:nvSpPr>
          <p:cNvPr id="4" name="Rectangle: Rounded Corners 7">
            <a:extLst>
              <a:ext uri="{FF2B5EF4-FFF2-40B4-BE49-F238E27FC236}">
                <a16:creationId xmlns:a16="http://schemas.microsoft.com/office/drawing/2014/main" id="{804ABFF8-15B2-909F-4D72-35ACA1143244}"/>
              </a:ext>
            </a:extLst>
          </p:cNvPr>
          <p:cNvSpPr/>
          <p:nvPr/>
        </p:nvSpPr>
        <p:spPr>
          <a:xfrm>
            <a:off x="6482322" y="3540823"/>
            <a:ext cx="2462212" cy="249629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5" name="Oval 4">
            <a:extLst>
              <a:ext uri="{FF2B5EF4-FFF2-40B4-BE49-F238E27FC236}">
                <a16:creationId xmlns:a16="http://schemas.microsoft.com/office/drawing/2014/main" id="{7AEBC6F5-24A3-5D4A-1FC0-6A796BE94B49}"/>
              </a:ext>
            </a:extLst>
          </p:cNvPr>
          <p:cNvSpPr/>
          <p:nvPr/>
        </p:nvSpPr>
        <p:spPr>
          <a:xfrm>
            <a:off x="6685523" y="3806004"/>
            <a:ext cx="658090" cy="658090"/>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Rectangle: Rounded Corners 7">
            <a:extLst>
              <a:ext uri="{FF2B5EF4-FFF2-40B4-BE49-F238E27FC236}">
                <a16:creationId xmlns:a16="http://schemas.microsoft.com/office/drawing/2014/main" id="{C7C072B1-7D82-C7AD-11AA-BBE1D0DAA9EF}"/>
              </a:ext>
            </a:extLst>
          </p:cNvPr>
          <p:cNvSpPr/>
          <p:nvPr/>
        </p:nvSpPr>
        <p:spPr>
          <a:xfrm>
            <a:off x="9224241" y="3540823"/>
            <a:ext cx="2462212" cy="249629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7" name="Oval 6">
            <a:extLst>
              <a:ext uri="{FF2B5EF4-FFF2-40B4-BE49-F238E27FC236}">
                <a16:creationId xmlns:a16="http://schemas.microsoft.com/office/drawing/2014/main" id="{F623D5CB-70F3-F605-EEDD-61CDB19DD942}"/>
              </a:ext>
            </a:extLst>
          </p:cNvPr>
          <p:cNvSpPr/>
          <p:nvPr/>
        </p:nvSpPr>
        <p:spPr>
          <a:xfrm>
            <a:off x="9388308" y="3802600"/>
            <a:ext cx="658090" cy="658090"/>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b="1">
              <a:solidFill>
                <a:schemeClr val="bg1"/>
              </a:solidFill>
              <a:latin typeface="+mj-lt"/>
            </a:endParaRPr>
          </a:p>
        </p:txBody>
      </p:sp>
      <p:sp>
        <p:nvSpPr>
          <p:cNvPr id="9" name="Oval 8">
            <a:extLst>
              <a:ext uri="{FF2B5EF4-FFF2-40B4-BE49-F238E27FC236}">
                <a16:creationId xmlns:a16="http://schemas.microsoft.com/office/drawing/2014/main" id="{8651D4FE-D9C0-F066-64C0-489C61D16927}"/>
              </a:ext>
            </a:extLst>
          </p:cNvPr>
          <p:cNvSpPr/>
          <p:nvPr/>
        </p:nvSpPr>
        <p:spPr>
          <a:xfrm>
            <a:off x="1090569" y="3806004"/>
            <a:ext cx="658091" cy="658091"/>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10" name="TextBox 9">
            <a:extLst>
              <a:ext uri="{FF2B5EF4-FFF2-40B4-BE49-F238E27FC236}">
                <a16:creationId xmlns:a16="http://schemas.microsoft.com/office/drawing/2014/main" id="{4BA86ED6-9774-EB69-CDAF-3B2241518053}"/>
              </a:ext>
            </a:extLst>
          </p:cNvPr>
          <p:cNvSpPr txBox="1"/>
          <p:nvPr/>
        </p:nvSpPr>
        <p:spPr>
          <a:xfrm>
            <a:off x="3847020" y="4616493"/>
            <a:ext cx="2062892" cy="1077218"/>
          </a:xfrm>
          <a:prstGeom prst="rect">
            <a:avLst/>
          </a:prstGeom>
          <a:noFill/>
        </p:spPr>
        <p:txBody>
          <a:bodyPr wrap="square" rtlCol="0">
            <a:spAutoFit/>
          </a:bodyPr>
          <a:lstStyle/>
          <a:p>
            <a:r>
              <a:rPr lang="en-GB" sz="1600" b="1" dirty="0">
                <a:solidFill>
                  <a:schemeClr val="bg1"/>
                </a:solidFill>
                <a:latin typeface="+mj-lt"/>
              </a:rPr>
              <a:t>Explore report insights</a:t>
            </a:r>
            <a:endParaRPr lang="en-US" sz="1600" b="1" dirty="0">
              <a:solidFill>
                <a:schemeClr val="bg1"/>
              </a:solidFill>
              <a:latin typeface="+mj-lt"/>
            </a:endParaRPr>
          </a:p>
        </p:txBody>
      </p:sp>
      <p:sp>
        <p:nvSpPr>
          <p:cNvPr id="15" name="TextBox 14">
            <a:extLst>
              <a:ext uri="{FF2B5EF4-FFF2-40B4-BE49-F238E27FC236}">
                <a16:creationId xmlns:a16="http://schemas.microsoft.com/office/drawing/2014/main" id="{6DDB3ED9-65E5-3DA6-1468-826DE469BC48}"/>
              </a:ext>
            </a:extLst>
          </p:cNvPr>
          <p:cNvSpPr txBox="1"/>
          <p:nvPr/>
        </p:nvSpPr>
        <p:spPr>
          <a:xfrm>
            <a:off x="6685523" y="4616493"/>
            <a:ext cx="2121593" cy="1323439"/>
          </a:xfrm>
          <a:prstGeom prst="rect">
            <a:avLst/>
          </a:prstGeom>
          <a:noFill/>
        </p:spPr>
        <p:txBody>
          <a:bodyPr wrap="square" rtlCol="0">
            <a:spAutoFit/>
          </a:bodyPr>
          <a:lstStyle/>
          <a:p>
            <a:r>
              <a:rPr lang="en-GB" sz="1600" b="1" dirty="0">
                <a:solidFill>
                  <a:schemeClr val="bg1"/>
                </a:solidFill>
                <a:latin typeface="+mj-lt"/>
              </a:rPr>
              <a:t>Analyse how to save time and focus effort</a:t>
            </a:r>
            <a:endParaRPr lang="en-US" sz="1600" b="1" dirty="0">
              <a:solidFill>
                <a:schemeClr val="bg1"/>
              </a:solidFill>
              <a:latin typeface="+mj-lt"/>
            </a:endParaRPr>
          </a:p>
        </p:txBody>
      </p:sp>
      <p:sp>
        <p:nvSpPr>
          <p:cNvPr id="18" name="TextBox 17">
            <a:extLst>
              <a:ext uri="{FF2B5EF4-FFF2-40B4-BE49-F238E27FC236}">
                <a16:creationId xmlns:a16="http://schemas.microsoft.com/office/drawing/2014/main" id="{43A84856-D7C1-2BC0-460B-0E2CA5AFBC57}"/>
              </a:ext>
            </a:extLst>
          </p:cNvPr>
          <p:cNvSpPr txBox="1"/>
          <p:nvPr/>
        </p:nvSpPr>
        <p:spPr>
          <a:xfrm>
            <a:off x="9460887" y="4617679"/>
            <a:ext cx="1936659" cy="830997"/>
          </a:xfrm>
          <a:prstGeom prst="rect">
            <a:avLst/>
          </a:prstGeom>
          <a:noFill/>
        </p:spPr>
        <p:txBody>
          <a:bodyPr wrap="square" rtlCol="0">
            <a:spAutoFit/>
          </a:bodyPr>
          <a:lstStyle/>
          <a:p>
            <a:r>
              <a:rPr lang="en-GB" sz="1600" b="1" dirty="0">
                <a:solidFill>
                  <a:schemeClr val="bg1"/>
                </a:solidFill>
                <a:latin typeface="+mj-lt"/>
              </a:rPr>
              <a:t>Explain how to support compliance with confidence</a:t>
            </a:r>
            <a:endParaRPr lang="en-US" sz="1600" b="1" dirty="0">
              <a:solidFill>
                <a:schemeClr val="bg1"/>
              </a:solidFill>
              <a:latin typeface="+mj-lt"/>
            </a:endParaRPr>
          </a:p>
        </p:txBody>
      </p:sp>
      <p:pic>
        <p:nvPicPr>
          <p:cNvPr id="11" name="Graphic 12" descr="Scales of justice with solid fill">
            <a:extLst>
              <a:ext uri="{FF2B5EF4-FFF2-40B4-BE49-F238E27FC236}">
                <a16:creationId xmlns:a16="http://schemas.microsoft.com/office/drawing/2014/main" id="{FE319C75-F87A-029C-6BA2-14DA03D37110}"/>
              </a:ext>
            </a:extLst>
          </p:cNvPr>
          <p:cNvPicPr>
            <a:picLocks noChangeAspect="1"/>
          </p:cNvPicPr>
          <p:nvPr/>
        </p:nvPicPr>
        <p:blipFill>
          <a:blip r:embed="rId3"/>
          <a:srcRect/>
          <a:stretch/>
        </p:blipFill>
        <p:spPr>
          <a:xfrm>
            <a:off x="1184841" y="3910698"/>
            <a:ext cx="457200" cy="457200"/>
          </a:xfrm>
          <a:prstGeom prst="rect">
            <a:avLst/>
          </a:prstGeom>
        </p:spPr>
      </p:pic>
      <p:sp>
        <p:nvSpPr>
          <p:cNvPr id="3" name="Rectangle: Rounded Corners 7">
            <a:extLst>
              <a:ext uri="{FF2B5EF4-FFF2-40B4-BE49-F238E27FC236}">
                <a16:creationId xmlns:a16="http://schemas.microsoft.com/office/drawing/2014/main" id="{0B21CD17-9A51-6F53-775B-72F22453065E}"/>
              </a:ext>
            </a:extLst>
          </p:cNvPr>
          <p:cNvSpPr/>
          <p:nvPr/>
        </p:nvSpPr>
        <p:spPr>
          <a:xfrm>
            <a:off x="935042" y="3542009"/>
            <a:ext cx="2462212" cy="249629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8" name="TextBox 7">
            <a:extLst>
              <a:ext uri="{FF2B5EF4-FFF2-40B4-BE49-F238E27FC236}">
                <a16:creationId xmlns:a16="http://schemas.microsoft.com/office/drawing/2014/main" id="{F9E456CB-EAC5-E585-FAED-8E362C0D34FE}"/>
              </a:ext>
            </a:extLst>
          </p:cNvPr>
          <p:cNvSpPr txBox="1"/>
          <p:nvPr/>
        </p:nvSpPr>
        <p:spPr>
          <a:xfrm>
            <a:off x="1033333" y="4620886"/>
            <a:ext cx="2088745" cy="830997"/>
          </a:xfrm>
          <a:prstGeom prst="rect">
            <a:avLst/>
          </a:prstGeom>
          <a:noFill/>
        </p:spPr>
        <p:txBody>
          <a:bodyPr wrap="square" rtlCol="0">
            <a:spAutoFit/>
          </a:bodyPr>
          <a:lstStyle/>
          <a:p>
            <a:r>
              <a:rPr lang="en-GB" sz="1600" b="1" dirty="0">
                <a:solidFill>
                  <a:schemeClr val="bg1"/>
                </a:solidFill>
                <a:latin typeface="+mj-lt"/>
              </a:rPr>
              <a:t>Define red flag indicators</a:t>
            </a:r>
            <a:endParaRPr lang="en-US" sz="1600" b="1" dirty="0">
              <a:solidFill>
                <a:schemeClr val="bg1"/>
              </a:solidFill>
              <a:latin typeface="+mj-lt"/>
            </a:endParaRPr>
          </a:p>
        </p:txBody>
      </p:sp>
      <p:pic>
        <p:nvPicPr>
          <p:cNvPr id="16" name="Graphic 15" descr="Bar graph with upward trend with solid fill">
            <a:extLst>
              <a:ext uri="{FF2B5EF4-FFF2-40B4-BE49-F238E27FC236}">
                <a16:creationId xmlns:a16="http://schemas.microsoft.com/office/drawing/2014/main" id="{012B29E6-4435-8D42-3F78-3F9071C188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47020" y="3884658"/>
            <a:ext cx="493974" cy="493974"/>
          </a:xfrm>
          <a:prstGeom prst="rect">
            <a:avLst/>
          </a:prstGeom>
        </p:spPr>
      </p:pic>
      <p:sp>
        <p:nvSpPr>
          <p:cNvPr id="19" name="Oval 18">
            <a:extLst>
              <a:ext uri="{FF2B5EF4-FFF2-40B4-BE49-F238E27FC236}">
                <a16:creationId xmlns:a16="http://schemas.microsoft.com/office/drawing/2014/main" id="{D64A6777-8D1E-F0B9-9AA7-6BACE6AF02C1}"/>
              </a:ext>
            </a:extLst>
          </p:cNvPr>
          <p:cNvSpPr/>
          <p:nvPr/>
        </p:nvSpPr>
        <p:spPr>
          <a:xfrm>
            <a:off x="3767069" y="3802600"/>
            <a:ext cx="658090" cy="658090"/>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pic>
        <p:nvPicPr>
          <p:cNvPr id="21" name="Graphic 20" descr="Clipboard Checked with solid fill">
            <a:extLst>
              <a:ext uri="{FF2B5EF4-FFF2-40B4-BE49-F238E27FC236}">
                <a16:creationId xmlns:a16="http://schemas.microsoft.com/office/drawing/2014/main" id="{4C593CD6-E2B0-4F5C-D9DF-E4CF4FA216BC}"/>
              </a:ext>
            </a:extLst>
          </p:cNvPr>
          <p:cNvPicPr>
            <a:picLocks noChangeAspect="1"/>
          </p:cNvPicPr>
          <p:nvPr/>
        </p:nvPicPr>
        <p:blipFill>
          <a:blip r:embed="rId5"/>
          <a:stretch>
            <a:fillRect/>
          </a:stretch>
        </p:blipFill>
        <p:spPr>
          <a:xfrm>
            <a:off x="6788662" y="3885935"/>
            <a:ext cx="457200" cy="457200"/>
          </a:xfrm>
          <a:prstGeom prst="rect">
            <a:avLst/>
          </a:prstGeom>
        </p:spPr>
      </p:pic>
      <p:pic>
        <p:nvPicPr>
          <p:cNvPr id="23" name="Graphic 22" descr="Target with solid fill">
            <a:extLst>
              <a:ext uri="{FF2B5EF4-FFF2-40B4-BE49-F238E27FC236}">
                <a16:creationId xmlns:a16="http://schemas.microsoft.com/office/drawing/2014/main" id="{D8154213-08E6-C006-489D-B7E89E295805}"/>
              </a:ext>
            </a:extLst>
          </p:cNvPr>
          <p:cNvPicPr>
            <a:picLocks noChangeAspect="1"/>
          </p:cNvPicPr>
          <p:nvPr/>
        </p:nvPicPr>
        <p:blipFill>
          <a:blip r:embed="rId6"/>
          <a:stretch>
            <a:fillRect/>
          </a:stretch>
        </p:blipFill>
        <p:spPr>
          <a:xfrm>
            <a:off x="9499675" y="3870899"/>
            <a:ext cx="457200" cy="457200"/>
          </a:xfrm>
          <a:prstGeom prst="rect">
            <a:avLst/>
          </a:prstGeom>
        </p:spPr>
      </p:pic>
      <p:pic>
        <p:nvPicPr>
          <p:cNvPr id="24" name="Picture 23">
            <a:extLst>
              <a:ext uri="{FF2B5EF4-FFF2-40B4-BE49-F238E27FC236}">
                <a16:creationId xmlns:a16="http://schemas.microsoft.com/office/drawing/2014/main" id="{9739397E-2332-2BE1-C23E-6A593AA1A40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302E90CD-F2B5-896D-C7EC-B6A8896C11AC}"/>
              </a:ext>
            </a:extLst>
          </p:cNvPr>
          <p:cNvSpPr txBox="1"/>
          <p:nvPr/>
        </p:nvSpPr>
        <p:spPr>
          <a:xfrm>
            <a:off x="969797" y="2769004"/>
            <a:ext cx="9183832" cy="325089"/>
          </a:xfrm>
          <a:prstGeom prst="rect">
            <a:avLst/>
          </a:prstGeom>
          <a:noFill/>
        </p:spPr>
        <p:txBody>
          <a:bodyPr wrap="square" rtlCol="0">
            <a:spAutoFit/>
          </a:bodyPr>
          <a:lstStyle>
            <a:defPPr>
              <a:defRPr lang="en-US"/>
            </a:defPPr>
            <a:lvl1pPr>
              <a:lnSpc>
                <a:spcPct val="150000"/>
              </a:lnSpc>
              <a:defRPr sz="1100">
                <a:solidFill>
                  <a:schemeClr val="bg1"/>
                </a:solidFill>
              </a:defRPr>
            </a:lvl1pPr>
          </a:lstStyle>
          <a:p>
            <a:pPr lvl="0"/>
            <a:r>
              <a:rPr lang="en-GB" dirty="0"/>
              <a:t>By the end of this webinar, delegates should be able to:</a:t>
            </a:r>
            <a:endParaRPr kumimoji="0" lang="en-GB" sz="1100" b="0" i="0" u="none" strike="noStrike" kern="1200" cap="none" spc="0" normalizeH="0" baseline="0" noProof="0" dirty="0">
              <a:ln>
                <a:noFill/>
              </a:ln>
              <a:solidFill>
                <a:srgbClr val="FBF9F6"/>
              </a:solidFill>
              <a:effectLst/>
              <a:uLnTx/>
              <a:uFillTx/>
              <a:latin typeface="nCino+Avenir"/>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20294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6136A5-A1B4-4C18-E7E0-36AC28062DEA}"/>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The Data Behind the Decision</a:t>
            </a:r>
          </a:p>
        </p:txBody>
      </p:sp>
      <p:sp>
        <p:nvSpPr>
          <p:cNvPr id="3" name="TextBox 2">
            <a:extLst>
              <a:ext uri="{FF2B5EF4-FFF2-40B4-BE49-F238E27FC236}">
                <a16:creationId xmlns:a16="http://schemas.microsoft.com/office/drawing/2014/main" id="{9DDC528B-9989-538A-A794-F7701B5ED424}"/>
              </a:ext>
            </a:extLst>
          </p:cNvPr>
          <p:cNvSpPr txBox="1"/>
          <p:nvPr/>
        </p:nvSpPr>
        <p:spPr>
          <a:xfrm>
            <a:off x="3627119" y="1196114"/>
            <a:ext cx="6543041" cy="400110"/>
          </a:xfrm>
          <a:prstGeom prst="rect">
            <a:avLst/>
          </a:prstGeom>
          <a:noFill/>
        </p:spPr>
        <p:txBody>
          <a:bodyPr wrap="square" rtlCol="0">
            <a:spAutoFit/>
          </a:bodyPr>
          <a:lstStyle/>
          <a:p>
            <a:r>
              <a:rPr lang="en-GB" sz="2000" b="1" dirty="0">
                <a:solidFill>
                  <a:schemeClr val="accent1"/>
                </a:solidFill>
                <a:latin typeface="+mj-lt"/>
              </a:rPr>
              <a:t>Most risk signals never make the headlines</a:t>
            </a:r>
          </a:p>
        </p:txBody>
      </p:sp>
      <p:sp>
        <p:nvSpPr>
          <p:cNvPr id="4" name="TextBox 3">
            <a:extLst>
              <a:ext uri="{FF2B5EF4-FFF2-40B4-BE49-F238E27FC236}">
                <a16:creationId xmlns:a16="http://schemas.microsoft.com/office/drawing/2014/main" id="{84B2BDE6-AB13-68D4-202B-50BA55624C53}"/>
              </a:ext>
            </a:extLst>
          </p:cNvPr>
          <p:cNvSpPr txBox="1"/>
          <p:nvPr/>
        </p:nvSpPr>
        <p:spPr>
          <a:xfrm>
            <a:off x="3617251" y="1596223"/>
            <a:ext cx="6903429" cy="3311163"/>
          </a:xfrm>
          <a:prstGeom prst="rect">
            <a:avLst/>
          </a:prstGeom>
          <a:noFill/>
        </p:spPr>
        <p:txBody>
          <a:bodyPr wrap="square" rtlCol="0">
            <a:spAutoFit/>
          </a:bodyPr>
          <a:lstStyle/>
          <a:p>
            <a:pPr>
              <a:spcAft>
                <a:spcPts val="500"/>
              </a:spcAft>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 company's website, reputation and day-to-day behaviour rarely show how it is really performing</a:t>
            </a:r>
          </a:p>
          <a:p>
            <a:pPr>
              <a:spcAft>
                <a:spcPts val="500"/>
              </a:spcAft>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Many of the strongest warning signs sit behind the scenes, or are scattered, delayed and hard to join up</a:t>
            </a:r>
          </a:p>
          <a:p>
            <a:pPr>
              <a:spcAft>
                <a:spcPts val="500"/>
              </a:spcAft>
            </a:pPr>
            <a:endParaRPr lang="en-GB" dirty="0"/>
          </a:p>
          <a:p>
            <a:pPr>
              <a:spcAft>
                <a:spcPts val="500"/>
              </a:spcAft>
            </a:pPr>
            <a:r>
              <a:rPr lang="en-GB" b="1" dirty="0">
                <a:solidFill>
                  <a:schemeClr val="accent1"/>
                </a:solidFill>
                <a:latin typeface="+mj-lt"/>
              </a:rPr>
              <a:t>Why it matters to brokers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Risk is easier to manage when it is spotted early</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Material Facts are disclosed to the Underwriter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Changes in payment behaviour and filing habits often appear well before a formal failure</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The aim is not to avoid risk, but to see it clearly and advise accordingly</a:t>
            </a:r>
          </a:p>
        </p:txBody>
      </p:sp>
      <p:grpSp>
        <p:nvGrpSpPr>
          <p:cNvPr id="9" name="Group 8">
            <a:extLst>
              <a:ext uri="{FF2B5EF4-FFF2-40B4-BE49-F238E27FC236}">
                <a16:creationId xmlns:a16="http://schemas.microsoft.com/office/drawing/2014/main" id="{4B439577-F567-B503-38CF-25E9F1E6830E}"/>
              </a:ext>
            </a:extLst>
          </p:cNvPr>
          <p:cNvGrpSpPr/>
          <p:nvPr/>
        </p:nvGrpSpPr>
        <p:grpSpPr>
          <a:xfrm>
            <a:off x="332066" y="1596223"/>
            <a:ext cx="2666591" cy="2757715"/>
            <a:chOff x="253226" y="1196114"/>
            <a:chExt cx="2666591" cy="2757715"/>
          </a:xfrm>
        </p:grpSpPr>
        <p:sp>
          <p:nvSpPr>
            <p:cNvPr id="5" name="Rectangle: Rounded Corners 7">
              <a:extLst>
                <a:ext uri="{FF2B5EF4-FFF2-40B4-BE49-F238E27FC236}">
                  <a16:creationId xmlns:a16="http://schemas.microsoft.com/office/drawing/2014/main" id="{048B1E34-31FA-23B2-D95B-29547C6113C9}"/>
                </a:ext>
              </a:extLst>
            </p:cNvPr>
            <p:cNvSpPr/>
            <p:nvPr/>
          </p:nvSpPr>
          <p:spPr>
            <a:xfrm>
              <a:off x="355415" y="1196114"/>
              <a:ext cx="2462212" cy="27577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TextBox 5">
              <a:extLst>
                <a:ext uri="{FF2B5EF4-FFF2-40B4-BE49-F238E27FC236}">
                  <a16:creationId xmlns:a16="http://schemas.microsoft.com/office/drawing/2014/main" id="{8AA4D863-5093-C1A8-AB28-684E7EB97D93}"/>
                </a:ext>
              </a:extLst>
            </p:cNvPr>
            <p:cNvSpPr txBox="1"/>
            <p:nvPr/>
          </p:nvSpPr>
          <p:spPr>
            <a:xfrm>
              <a:off x="253226" y="1535283"/>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The Missing</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Picture</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7" name="Oval 6">
              <a:extLst>
                <a:ext uri="{FF2B5EF4-FFF2-40B4-BE49-F238E27FC236}">
                  <a16:creationId xmlns:a16="http://schemas.microsoft.com/office/drawing/2014/main" id="{96F6CCC8-72E6-B98F-2333-32AC5B2C3ED3}"/>
                </a:ext>
              </a:extLst>
            </p:cNvPr>
            <p:cNvSpPr/>
            <p:nvPr/>
          </p:nvSpPr>
          <p:spPr>
            <a:xfrm>
              <a:off x="1079366" y="2414398"/>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8" name="Graphic 7" descr="List with solid fill">
              <a:extLst>
                <a:ext uri="{FF2B5EF4-FFF2-40B4-BE49-F238E27FC236}">
                  <a16:creationId xmlns:a16="http://schemas.microsoft.com/office/drawing/2014/main" id="{E3F7B020-BB7B-AB23-390A-52433BE25870}"/>
                </a:ext>
              </a:extLst>
            </p:cNvPr>
            <p:cNvPicPr>
              <a:picLocks noChangeAspect="1"/>
            </p:cNvPicPr>
            <p:nvPr/>
          </p:nvPicPr>
          <p:blipFill>
            <a:blip r:embed="rId3"/>
            <a:stretch>
              <a:fillRect/>
            </a:stretch>
          </p:blipFill>
          <p:spPr>
            <a:xfrm>
              <a:off x="1342948" y="2677980"/>
              <a:ext cx="566928" cy="566928"/>
            </a:xfrm>
            <a:prstGeom prst="rect">
              <a:avLst/>
            </a:prstGeom>
          </p:spPr>
        </p:pic>
      </p:grpSp>
      <p:pic>
        <p:nvPicPr>
          <p:cNvPr id="10" name="Picture 9">
            <a:extLst>
              <a:ext uri="{FF2B5EF4-FFF2-40B4-BE49-F238E27FC236}">
                <a16:creationId xmlns:a16="http://schemas.microsoft.com/office/drawing/2014/main" id="{B0E47965-E7B2-BE0B-67FE-8464D0F6A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16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C590D-36AB-9C07-D488-F619AB30171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1795B1D-6454-6499-5847-EFC7A9077955}"/>
              </a:ext>
            </a:extLst>
          </p:cNvPr>
          <p:cNvSpPr txBox="1"/>
          <p:nvPr/>
        </p:nvSpPr>
        <p:spPr>
          <a:xfrm>
            <a:off x="2803863" y="1156856"/>
            <a:ext cx="6584252" cy="369332"/>
          </a:xfrm>
          <a:prstGeom prst="rect">
            <a:avLst/>
          </a:prstGeom>
          <a:noFill/>
        </p:spPr>
        <p:txBody>
          <a:bodyPr wrap="square" rtlCol="0">
            <a:spAutoFit/>
          </a:bodyPr>
          <a:lstStyle/>
          <a:p>
            <a:pPr algn="ctr"/>
            <a:r>
              <a:rPr lang="en-GB" b="1">
                <a:solidFill>
                  <a:schemeClr val="accent1"/>
                </a:solidFill>
              </a:rPr>
              <a:t>Why the signals brokers need are so hard to see</a:t>
            </a:r>
          </a:p>
        </p:txBody>
      </p:sp>
      <p:pic>
        <p:nvPicPr>
          <p:cNvPr id="3" name="Graphic 2" descr="Downward trend graph with solid fill">
            <a:extLst>
              <a:ext uri="{FF2B5EF4-FFF2-40B4-BE49-F238E27FC236}">
                <a16:creationId xmlns:a16="http://schemas.microsoft.com/office/drawing/2014/main" id="{CF6FBC50-F512-DDEC-3EED-C5086DF61238}"/>
              </a:ext>
            </a:extLst>
          </p:cNvPr>
          <p:cNvPicPr>
            <a:picLocks noChangeAspect="1"/>
          </p:cNvPicPr>
          <p:nvPr/>
        </p:nvPicPr>
        <p:blipFill>
          <a:blip r:embed="rId3"/>
          <a:stretch>
            <a:fillRect/>
          </a:stretch>
        </p:blipFill>
        <p:spPr>
          <a:xfrm>
            <a:off x="1532677" y="2271124"/>
            <a:ext cx="731520" cy="731520"/>
          </a:xfrm>
          <a:prstGeom prst="rect">
            <a:avLst/>
          </a:prstGeom>
        </p:spPr>
      </p:pic>
      <p:sp>
        <p:nvSpPr>
          <p:cNvPr id="4" name="TextBox 3">
            <a:extLst>
              <a:ext uri="{FF2B5EF4-FFF2-40B4-BE49-F238E27FC236}">
                <a16:creationId xmlns:a16="http://schemas.microsoft.com/office/drawing/2014/main" id="{F6C3FCF1-1390-47B2-243E-DF0C83D98195}"/>
              </a:ext>
            </a:extLst>
          </p:cNvPr>
          <p:cNvSpPr txBox="1"/>
          <p:nvPr/>
        </p:nvSpPr>
        <p:spPr>
          <a:xfrm>
            <a:off x="2923673" y="2329759"/>
            <a:ext cx="6584252" cy="1097280"/>
          </a:xfrm>
          <a:prstGeom prst="rect">
            <a:avLst/>
          </a:prstGeom>
          <a:noFill/>
        </p:spPr>
        <p:txBody>
          <a:bodyPr wrap="square" rtlCol="0">
            <a:spAutoFit/>
          </a:bodyPr>
          <a:lstStyle/>
          <a:p>
            <a:r>
              <a:rPr lang="en-GB" b="1" dirty="0">
                <a:solidFill>
                  <a:schemeClr val="bg1"/>
                </a:solidFill>
              </a:rPr>
              <a:t>What you can see from the outside</a:t>
            </a:r>
          </a:p>
          <a:p>
            <a:r>
              <a:rPr lang="en-GB" b="0" dirty="0">
                <a:solidFill>
                  <a:schemeClr val="bg1"/>
                </a:solidFill>
              </a:rPr>
              <a:t>A company name, an address, a website and - if you go looking - filed accounts that can be many months out of date.</a:t>
            </a:r>
          </a:p>
        </p:txBody>
      </p:sp>
      <p:pic>
        <p:nvPicPr>
          <p:cNvPr id="5" name="Graphic 4" descr="Upward trend with solid fill">
            <a:extLst>
              <a:ext uri="{FF2B5EF4-FFF2-40B4-BE49-F238E27FC236}">
                <a16:creationId xmlns:a16="http://schemas.microsoft.com/office/drawing/2014/main" id="{88528441-C4A7-2042-D813-6B0461385779}"/>
              </a:ext>
            </a:extLst>
          </p:cNvPr>
          <p:cNvPicPr>
            <a:picLocks noChangeAspect="1"/>
          </p:cNvPicPr>
          <p:nvPr/>
        </p:nvPicPr>
        <p:blipFill>
          <a:blip r:embed="rId4"/>
          <a:stretch>
            <a:fillRect/>
          </a:stretch>
        </p:blipFill>
        <p:spPr>
          <a:xfrm>
            <a:off x="1532677" y="3696408"/>
            <a:ext cx="731520" cy="731520"/>
          </a:xfrm>
          <a:prstGeom prst="rect">
            <a:avLst/>
          </a:prstGeom>
        </p:spPr>
      </p:pic>
      <p:sp>
        <p:nvSpPr>
          <p:cNvPr id="6" name="TextBox 5">
            <a:extLst>
              <a:ext uri="{FF2B5EF4-FFF2-40B4-BE49-F238E27FC236}">
                <a16:creationId xmlns:a16="http://schemas.microsoft.com/office/drawing/2014/main" id="{539A1C6E-61CD-D20F-E3F5-C766737CD726}"/>
              </a:ext>
            </a:extLst>
          </p:cNvPr>
          <p:cNvSpPr txBox="1"/>
          <p:nvPr/>
        </p:nvSpPr>
        <p:spPr>
          <a:xfrm>
            <a:off x="2923673" y="3686904"/>
            <a:ext cx="6584252" cy="1097280"/>
          </a:xfrm>
          <a:prstGeom prst="rect">
            <a:avLst/>
          </a:prstGeom>
          <a:noFill/>
        </p:spPr>
        <p:txBody>
          <a:bodyPr wrap="square" rtlCol="0">
            <a:spAutoFit/>
          </a:bodyPr>
          <a:lstStyle/>
          <a:p>
            <a:r>
              <a:rPr lang="en-GB" b="1" dirty="0">
                <a:solidFill>
                  <a:schemeClr val="bg1"/>
                </a:solidFill>
              </a:rPr>
              <a:t>What sits behind it</a:t>
            </a:r>
          </a:p>
          <a:p>
            <a:r>
              <a:rPr lang="en-GB" b="0" dirty="0">
                <a:solidFill>
                  <a:schemeClr val="bg1"/>
                </a:solidFill>
              </a:rPr>
              <a:t>Payment behaviour, county court judgments, directors' track records, filing patterns and credit indicators - drawn from many sources and joined up into one view.</a:t>
            </a:r>
          </a:p>
        </p:txBody>
      </p:sp>
      <p:sp>
        <p:nvSpPr>
          <p:cNvPr id="7" name="TextBox 6">
            <a:extLst>
              <a:ext uri="{FF2B5EF4-FFF2-40B4-BE49-F238E27FC236}">
                <a16:creationId xmlns:a16="http://schemas.microsoft.com/office/drawing/2014/main" id="{3F944567-212D-E617-88C1-1EA9C7E51ED3}"/>
              </a:ext>
            </a:extLst>
          </p:cNvPr>
          <p:cNvSpPr txBox="1"/>
          <p:nvPr/>
        </p:nvSpPr>
        <p:spPr>
          <a:xfrm>
            <a:off x="96509" y="498171"/>
            <a:ext cx="11998960" cy="584775"/>
          </a:xfrm>
          <a:prstGeom prst="rect">
            <a:avLst/>
          </a:prstGeom>
          <a:noFill/>
        </p:spPr>
        <p:txBody>
          <a:bodyPr wrap="square" rtlCol="0">
            <a:spAutoFit/>
          </a:bodyPr>
          <a:lstStyle/>
          <a:p>
            <a:pPr algn="ctr"/>
            <a:r>
              <a:rPr lang="en-GB" sz="3200" b="1" dirty="0">
                <a:solidFill>
                  <a:schemeClr val="bg1"/>
                </a:solidFill>
                <a:latin typeface="+mj-lt"/>
              </a:rPr>
              <a:t>Public Record vs. The Full Picture</a:t>
            </a:r>
          </a:p>
        </p:txBody>
      </p:sp>
      <p:pic>
        <p:nvPicPr>
          <p:cNvPr id="8" name="Picture 7">
            <a:extLst>
              <a:ext uri="{FF2B5EF4-FFF2-40B4-BE49-F238E27FC236}">
                <a16:creationId xmlns:a16="http://schemas.microsoft.com/office/drawing/2014/main" id="{2D09ADCA-FF80-F275-DF0E-1AC63881C8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857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32000">
              <a:schemeClr val="tx1"/>
            </a:gs>
            <a:gs pos="100000">
              <a:schemeClr val="tx2"/>
            </a:gs>
          </a:gsLst>
          <a:lin ang="4800000" scaled="0"/>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4BA933-F5CD-B5C0-2FC8-329F9A8B78EA}"/>
              </a:ext>
            </a:extLst>
          </p:cNvPr>
          <p:cNvSpPr txBox="1"/>
          <p:nvPr/>
        </p:nvSpPr>
        <p:spPr>
          <a:xfrm>
            <a:off x="2817627" y="528850"/>
            <a:ext cx="655672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Red Flag Indicators</a:t>
            </a:r>
          </a:p>
        </p:txBody>
      </p:sp>
      <p:grpSp>
        <p:nvGrpSpPr>
          <p:cNvPr id="48" name="Group 47">
            <a:extLst>
              <a:ext uri="{FF2B5EF4-FFF2-40B4-BE49-F238E27FC236}">
                <a16:creationId xmlns:a16="http://schemas.microsoft.com/office/drawing/2014/main" id="{FAB44D49-04EC-03F3-42D8-2AA358F4F59A}"/>
              </a:ext>
            </a:extLst>
          </p:cNvPr>
          <p:cNvGrpSpPr/>
          <p:nvPr/>
        </p:nvGrpSpPr>
        <p:grpSpPr>
          <a:xfrm>
            <a:off x="9848161" y="1950064"/>
            <a:ext cx="2192485" cy="2740415"/>
            <a:chOff x="9848161" y="1950064"/>
            <a:chExt cx="2192485" cy="2740415"/>
          </a:xfrm>
        </p:grpSpPr>
        <p:sp>
          <p:nvSpPr>
            <p:cNvPr id="33" name="Rectangle: Rounded Corners 7">
              <a:extLst>
                <a:ext uri="{FF2B5EF4-FFF2-40B4-BE49-F238E27FC236}">
                  <a16:creationId xmlns:a16="http://schemas.microsoft.com/office/drawing/2014/main" id="{51FCEB20-1858-0094-52CA-1A30FF89D213}"/>
                </a:ext>
              </a:extLst>
            </p:cNvPr>
            <p:cNvSpPr/>
            <p:nvPr/>
          </p:nvSpPr>
          <p:spPr>
            <a:xfrm>
              <a:off x="9860465" y="1950064"/>
              <a:ext cx="2180181" cy="27404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5" name="TextBox 4">
              <a:extLst>
                <a:ext uri="{FF2B5EF4-FFF2-40B4-BE49-F238E27FC236}">
                  <a16:creationId xmlns:a16="http://schemas.microsoft.com/office/drawing/2014/main" id="{47B55A9C-730B-19FD-9364-74DA3A50BC05}"/>
                </a:ext>
              </a:extLst>
            </p:cNvPr>
            <p:cNvSpPr txBox="1"/>
            <p:nvPr/>
          </p:nvSpPr>
          <p:spPr>
            <a:xfrm>
              <a:off x="9848161" y="3767328"/>
              <a:ext cx="2184400" cy="715089"/>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Credit Report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Insights</a:t>
              </a:r>
            </a:p>
          </p:txBody>
        </p:sp>
        <p:sp>
          <p:nvSpPr>
            <p:cNvPr id="35" name="Oval 34">
              <a:extLst>
                <a:ext uri="{FF2B5EF4-FFF2-40B4-BE49-F238E27FC236}">
                  <a16:creationId xmlns:a16="http://schemas.microsoft.com/office/drawing/2014/main" id="{55AF69B4-9D46-A5AF-4C0F-B8AA714104CB}"/>
                </a:ext>
              </a:extLst>
            </p:cNvPr>
            <p:cNvSpPr/>
            <p:nvPr/>
          </p:nvSpPr>
          <p:spPr>
            <a:xfrm>
              <a:off x="10411843" y="2511114"/>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7" name="Graphic 6" descr="Bank with solid fill">
              <a:extLst>
                <a:ext uri="{FF2B5EF4-FFF2-40B4-BE49-F238E27FC236}">
                  <a16:creationId xmlns:a16="http://schemas.microsoft.com/office/drawing/2014/main" id="{DBB86D96-9359-399F-3C8B-F3A351DABE41}"/>
                </a:ext>
              </a:extLst>
            </p:cNvPr>
            <p:cNvPicPr>
              <a:picLocks noChangeAspect="1"/>
            </p:cNvPicPr>
            <p:nvPr/>
          </p:nvPicPr>
          <p:blipFill>
            <a:blip r:embed="rId3"/>
            <a:stretch>
              <a:fillRect/>
            </a:stretch>
          </p:blipFill>
          <p:spPr>
            <a:xfrm>
              <a:off x="10675425" y="2774696"/>
              <a:ext cx="566928" cy="566928"/>
            </a:xfrm>
            <a:prstGeom prst="roundRect">
              <a:avLst/>
            </a:prstGeom>
          </p:spPr>
        </p:pic>
      </p:grpSp>
      <p:grpSp>
        <p:nvGrpSpPr>
          <p:cNvPr id="47" name="Group 46">
            <a:extLst>
              <a:ext uri="{FF2B5EF4-FFF2-40B4-BE49-F238E27FC236}">
                <a16:creationId xmlns:a16="http://schemas.microsoft.com/office/drawing/2014/main" id="{3F2E7FE4-8706-7E85-270F-AA0D2A36CAA5}"/>
              </a:ext>
            </a:extLst>
          </p:cNvPr>
          <p:cNvGrpSpPr/>
          <p:nvPr/>
        </p:nvGrpSpPr>
        <p:grpSpPr>
          <a:xfrm>
            <a:off x="7448327" y="1950065"/>
            <a:ext cx="2184400" cy="2740415"/>
            <a:chOff x="7448327" y="1950065"/>
            <a:chExt cx="2184400" cy="2740415"/>
          </a:xfrm>
        </p:grpSpPr>
        <p:sp>
          <p:nvSpPr>
            <p:cNvPr id="40" name="Rectangle: Rounded Corners 7">
              <a:extLst>
                <a:ext uri="{FF2B5EF4-FFF2-40B4-BE49-F238E27FC236}">
                  <a16:creationId xmlns:a16="http://schemas.microsoft.com/office/drawing/2014/main" id="{660615F1-70DB-90FA-DB04-A8281832432F}"/>
                </a:ext>
              </a:extLst>
            </p:cNvPr>
            <p:cNvSpPr/>
            <p:nvPr/>
          </p:nvSpPr>
          <p:spPr>
            <a:xfrm>
              <a:off x="7449240" y="1950065"/>
              <a:ext cx="2180181" cy="27404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10" name="TextBox 9">
              <a:extLst>
                <a:ext uri="{FF2B5EF4-FFF2-40B4-BE49-F238E27FC236}">
                  <a16:creationId xmlns:a16="http://schemas.microsoft.com/office/drawing/2014/main" id="{7F14CE7C-F313-0555-EED2-BDD261EA4FF1}"/>
                </a:ext>
              </a:extLst>
            </p:cNvPr>
            <p:cNvSpPr txBox="1"/>
            <p:nvPr/>
          </p:nvSpPr>
          <p:spPr>
            <a:xfrm>
              <a:off x="7448327" y="3767328"/>
              <a:ext cx="2184400" cy="715089"/>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Company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History</a:t>
              </a:r>
            </a:p>
          </p:txBody>
        </p:sp>
        <p:sp>
          <p:nvSpPr>
            <p:cNvPr id="36" name="Oval 35">
              <a:extLst>
                <a:ext uri="{FF2B5EF4-FFF2-40B4-BE49-F238E27FC236}">
                  <a16:creationId xmlns:a16="http://schemas.microsoft.com/office/drawing/2014/main" id="{CC3A57DC-C128-A586-77C1-795951634189}"/>
                </a:ext>
              </a:extLst>
            </p:cNvPr>
            <p:cNvSpPr/>
            <p:nvPr/>
          </p:nvSpPr>
          <p:spPr>
            <a:xfrm>
              <a:off x="8033152" y="2470825"/>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12" name="Graphic 11" descr="Gears with solid fill">
              <a:extLst>
                <a:ext uri="{FF2B5EF4-FFF2-40B4-BE49-F238E27FC236}">
                  <a16:creationId xmlns:a16="http://schemas.microsoft.com/office/drawing/2014/main" id="{E2CDBCAC-A4EB-84ED-5338-52F83602AABE}"/>
                </a:ext>
              </a:extLst>
            </p:cNvPr>
            <p:cNvPicPr>
              <a:picLocks noChangeAspect="1"/>
            </p:cNvPicPr>
            <p:nvPr/>
          </p:nvPicPr>
          <p:blipFill>
            <a:blip r:embed="rId4"/>
            <a:stretch>
              <a:fillRect/>
            </a:stretch>
          </p:blipFill>
          <p:spPr>
            <a:xfrm>
              <a:off x="8296734" y="2734407"/>
              <a:ext cx="566928" cy="566928"/>
            </a:xfrm>
            <a:prstGeom prst="roundRect">
              <a:avLst/>
            </a:prstGeom>
          </p:spPr>
        </p:pic>
      </p:grpSp>
      <p:grpSp>
        <p:nvGrpSpPr>
          <p:cNvPr id="45" name="Group 44">
            <a:extLst>
              <a:ext uri="{FF2B5EF4-FFF2-40B4-BE49-F238E27FC236}">
                <a16:creationId xmlns:a16="http://schemas.microsoft.com/office/drawing/2014/main" id="{62CF8DCD-DE7C-992B-B8DC-00D64B50BD26}"/>
              </a:ext>
            </a:extLst>
          </p:cNvPr>
          <p:cNvGrpSpPr/>
          <p:nvPr/>
        </p:nvGrpSpPr>
        <p:grpSpPr>
          <a:xfrm>
            <a:off x="2617639" y="1950065"/>
            <a:ext cx="2189334" cy="2740415"/>
            <a:chOff x="2617639" y="1950065"/>
            <a:chExt cx="2189334" cy="2740415"/>
          </a:xfrm>
        </p:grpSpPr>
        <p:sp>
          <p:nvSpPr>
            <p:cNvPr id="42" name="Rectangle: Rounded Corners 7">
              <a:extLst>
                <a:ext uri="{FF2B5EF4-FFF2-40B4-BE49-F238E27FC236}">
                  <a16:creationId xmlns:a16="http://schemas.microsoft.com/office/drawing/2014/main" id="{B12A963D-0C4B-A96B-46D7-B22E382EF761}"/>
                </a:ext>
              </a:extLst>
            </p:cNvPr>
            <p:cNvSpPr/>
            <p:nvPr/>
          </p:nvSpPr>
          <p:spPr>
            <a:xfrm>
              <a:off x="2626792" y="1950065"/>
              <a:ext cx="2180181" cy="27404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20" name="TextBox 19">
              <a:extLst>
                <a:ext uri="{FF2B5EF4-FFF2-40B4-BE49-F238E27FC236}">
                  <a16:creationId xmlns:a16="http://schemas.microsoft.com/office/drawing/2014/main" id="{5A7C9200-9A0A-FF97-2019-FF40588415FD}"/>
                </a:ext>
              </a:extLst>
            </p:cNvPr>
            <p:cNvSpPr txBox="1"/>
            <p:nvPr/>
          </p:nvSpPr>
          <p:spPr>
            <a:xfrm>
              <a:off x="2617639" y="3767328"/>
              <a:ext cx="2184400" cy="715089"/>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CCJs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(Judgments)</a:t>
              </a:r>
            </a:p>
          </p:txBody>
        </p:sp>
        <p:sp>
          <p:nvSpPr>
            <p:cNvPr id="38" name="Oval 37">
              <a:extLst>
                <a:ext uri="{FF2B5EF4-FFF2-40B4-BE49-F238E27FC236}">
                  <a16:creationId xmlns:a16="http://schemas.microsoft.com/office/drawing/2014/main" id="{ABBB7022-DA8C-38E4-5451-A9B1283C3DC3}"/>
                </a:ext>
              </a:extLst>
            </p:cNvPr>
            <p:cNvSpPr/>
            <p:nvPr/>
          </p:nvSpPr>
          <p:spPr>
            <a:xfrm>
              <a:off x="3162793" y="2531835"/>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22" name="Graphic 21" descr="Race Car outline">
              <a:extLst>
                <a:ext uri="{FF2B5EF4-FFF2-40B4-BE49-F238E27FC236}">
                  <a16:creationId xmlns:a16="http://schemas.microsoft.com/office/drawing/2014/main" id="{9B4D919B-E3EE-0D60-26DD-154BAA139BE5}"/>
                </a:ext>
              </a:extLst>
            </p:cNvPr>
            <p:cNvPicPr>
              <a:picLocks noChangeAspect="1"/>
            </p:cNvPicPr>
            <p:nvPr/>
          </p:nvPicPr>
          <p:blipFill>
            <a:blip r:embed="rId5"/>
            <a:stretch>
              <a:fillRect/>
            </a:stretch>
          </p:blipFill>
          <p:spPr>
            <a:xfrm>
              <a:off x="3426375" y="2795417"/>
              <a:ext cx="566928" cy="566928"/>
            </a:xfrm>
            <a:prstGeom prst="roundRect">
              <a:avLst/>
            </a:prstGeom>
          </p:spPr>
        </p:pic>
      </p:grpSp>
      <p:grpSp>
        <p:nvGrpSpPr>
          <p:cNvPr id="46" name="Group 45">
            <a:extLst>
              <a:ext uri="{FF2B5EF4-FFF2-40B4-BE49-F238E27FC236}">
                <a16:creationId xmlns:a16="http://schemas.microsoft.com/office/drawing/2014/main" id="{8496CE19-7D19-BA56-7CA3-229D4B0CEDAA}"/>
              </a:ext>
            </a:extLst>
          </p:cNvPr>
          <p:cNvGrpSpPr/>
          <p:nvPr/>
        </p:nvGrpSpPr>
        <p:grpSpPr>
          <a:xfrm>
            <a:off x="5032450" y="1950065"/>
            <a:ext cx="2185747" cy="2740415"/>
            <a:chOff x="5032450" y="1950065"/>
            <a:chExt cx="2185747" cy="2740415"/>
          </a:xfrm>
        </p:grpSpPr>
        <p:sp>
          <p:nvSpPr>
            <p:cNvPr id="41" name="Rectangle: Rounded Corners 7">
              <a:extLst>
                <a:ext uri="{FF2B5EF4-FFF2-40B4-BE49-F238E27FC236}">
                  <a16:creationId xmlns:a16="http://schemas.microsoft.com/office/drawing/2014/main" id="{C017F016-12D0-9357-3AE1-C9FC47FAC100}"/>
                </a:ext>
              </a:extLst>
            </p:cNvPr>
            <p:cNvSpPr/>
            <p:nvPr/>
          </p:nvSpPr>
          <p:spPr>
            <a:xfrm>
              <a:off x="5038016" y="1950065"/>
              <a:ext cx="2180181" cy="27404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26" name="TextBox 25">
              <a:extLst>
                <a:ext uri="{FF2B5EF4-FFF2-40B4-BE49-F238E27FC236}">
                  <a16:creationId xmlns:a16="http://schemas.microsoft.com/office/drawing/2014/main" id="{756C39FD-7FBA-22EE-A9E1-D0BAAF6AFD60}"/>
                </a:ext>
              </a:extLst>
            </p:cNvPr>
            <p:cNvSpPr txBox="1"/>
            <p:nvPr/>
          </p:nvSpPr>
          <p:spPr>
            <a:xfrm>
              <a:off x="5032450" y="3767328"/>
              <a:ext cx="2184400" cy="715089"/>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Director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History</a:t>
              </a:r>
            </a:p>
          </p:txBody>
        </p:sp>
        <p:sp>
          <p:nvSpPr>
            <p:cNvPr id="37" name="Oval 36">
              <a:extLst>
                <a:ext uri="{FF2B5EF4-FFF2-40B4-BE49-F238E27FC236}">
                  <a16:creationId xmlns:a16="http://schemas.microsoft.com/office/drawing/2014/main" id="{E02B23C3-9987-FCA9-4E10-31151C346129}"/>
                </a:ext>
              </a:extLst>
            </p:cNvPr>
            <p:cNvSpPr/>
            <p:nvPr/>
          </p:nvSpPr>
          <p:spPr>
            <a:xfrm>
              <a:off x="5580763" y="2468594"/>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28" name="Graphic 27" descr="Abacus outline">
              <a:extLst>
                <a:ext uri="{FF2B5EF4-FFF2-40B4-BE49-F238E27FC236}">
                  <a16:creationId xmlns:a16="http://schemas.microsoft.com/office/drawing/2014/main" id="{30358C29-5202-3D00-EF1D-934089ABC8DE}"/>
                </a:ext>
              </a:extLst>
            </p:cNvPr>
            <p:cNvPicPr>
              <a:picLocks noChangeAspect="1"/>
            </p:cNvPicPr>
            <p:nvPr/>
          </p:nvPicPr>
          <p:blipFill>
            <a:blip r:embed="rId6"/>
            <a:stretch>
              <a:fillRect/>
            </a:stretch>
          </p:blipFill>
          <p:spPr>
            <a:xfrm>
              <a:off x="5844345" y="2732176"/>
              <a:ext cx="566928" cy="566928"/>
            </a:xfrm>
            <a:prstGeom prst="roundRect">
              <a:avLst/>
            </a:prstGeom>
          </p:spPr>
        </p:pic>
      </p:grpSp>
      <p:grpSp>
        <p:nvGrpSpPr>
          <p:cNvPr id="49" name="Group 48">
            <a:extLst>
              <a:ext uri="{FF2B5EF4-FFF2-40B4-BE49-F238E27FC236}">
                <a16:creationId xmlns:a16="http://schemas.microsoft.com/office/drawing/2014/main" id="{856F713D-CEE7-5DB0-59E4-81981F33E62A}"/>
              </a:ext>
            </a:extLst>
          </p:cNvPr>
          <p:cNvGrpSpPr/>
          <p:nvPr/>
        </p:nvGrpSpPr>
        <p:grpSpPr>
          <a:xfrm>
            <a:off x="227871" y="1950064"/>
            <a:ext cx="2238282" cy="2740415"/>
            <a:chOff x="227871" y="1950064"/>
            <a:chExt cx="2238282" cy="2740415"/>
          </a:xfrm>
        </p:grpSpPr>
        <p:grpSp>
          <p:nvGrpSpPr>
            <p:cNvPr id="44" name="Group 43">
              <a:extLst>
                <a:ext uri="{FF2B5EF4-FFF2-40B4-BE49-F238E27FC236}">
                  <a16:creationId xmlns:a16="http://schemas.microsoft.com/office/drawing/2014/main" id="{66B8536C-DCFF-CED3-4E65-09BEDBF91F8A}"/>
                </a:ext>
              </a:extLst>
            </p:cNvPr>
            <p:cNvGrpSpPr/>
            <p:nvPr/>
          </p:nvGrpSpPr>
          <p:grpSpPr>
            <a:xfrm>
              <a:off x="227871" y="1950064"/>
              <a:ext cx="2180181" cy="2740415"/>
              <a:chOff x="215568" y="1950065"/>
              <a:chExt cx="2180181" cy="2740415"/>
            </a:xfrm>
          </p:grpSpPr>
          <p:sp>
            <p:nvSpPr>
              <p:cNvPr id="43" name="Rectangle: Rounded Corners 7">
                <a:extLst>
                  <a:ext uri="{FF2B5EF4-FFF2-40B4-BE49-F238E27FC236}">
                    <a16:creationId xmlns:a16="http://schemas.microsoft.com/office/drawing/2014/main" id="{31ECA765-5DED-95E5-BB31-A1E6B3443878}"/>
                  </a:ext>
                </a:extLst>
              </p:cNvPr>
              <p:cNvSpPr/>
              <p:nvPr/>
            </p:nvSpPr>
            <p:spPr>
              <a:xfrm>
                <a:off x="215568" y="1950065"/>
                <a:ext cx="2180181" cy="27404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39" name="Oval 38">
                <a:extLst>
                  <a:ext uri="{FF2B5EF4-FFF2-40B4-BE49-F238E27FC236}">
                    <a16:creationId xmlns:a16="http://schemas.microsoft.com/office/drawing/2014/main" id="{8B94D1D4-8F06-CFE8-7EF9-30D2384D4507}"/>
                  </a:ext>
                </a:extLst>
              </p:cNvPr>
              <p:cNvSpPr/>
              <p:nvPr/>
            </p:nvSpPr>
            <p:spPr>
              <a:xfrm>
                <a:off x="805985" y="2511114"/>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17" name="Graphic 16" descr="Upward trend outline">
                <a:extLst>
                  <a:ext uri="{FF2B5EF4-FFF2-40B4-BE49-F238E27FC236}">
                    <a16:creationId xmlns:a16="http://schemas.microsoft.com/office/drawing/2014/main" id="{B956A8F2-6892-095B-B1F3-37B36636A8F6}"/>
                  </a:ext>
                </a:extLst>
              </p:cNvPr>
              <p:cNvPicPr>
                <a:picLocks noChangeAspect="1"/>
              </p:cNvPicPr>
              <p:nvPr/>
            </p:nvPicPr>
            <p:blipFill>
              <a:blip r:embed="rId7"/>
              <a:stretch>
                <a:fillRect/>
              </a:stretch>
            </p:blipFill>
            <p:spPr>
              <a:xfrm>
                <a:off x="1069567" y="2774696"/>
                <a:ext cx="566928" cy="566928"/>
              </a:xfrm>
              <a:prstGeom prst="roundRect">
                <a:avLst/>
              </a:prstGeom>
            </p:spPr>
          </p:pic>
        </p:grpSp>
        <p:sp>
          <p:nvSpPr>
            <p:cNvPr id="15" name="TextBox 14">
              <a:extLst>
                <a:ext uri="{FF2B5EF4-FFF2-40B4-BE49-F238E27FC236}">
                  <a16:creationId xmlns:a16="http://schemas.microsoft.com/office/drawing/2014/main" id="{FF7CEDCD-5C71-E9BF-A4B3-2270A9D4B0D9}"/>
                </a:ext>
              </a:extLst>
            </p:cNvPr>
            <p:cNvSpPr txBox="1"/>
            <p:nvPr/>
          </p:nvSpPr>
          <p:spPr>
            <a:xfrm>
              <a:off x="281753" y="3767328"/>
              <a:ext cx="2184400" cy="715089"/>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Liquidations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&amp; Insolvency</a:t>
              </a:r>
            </a:p>
          </p:txBody>
        </p:sp>
      </p:grpSp>
      <p:pic>
        <p:nvPicPr>
          <p:cNvPr id="3" name="Picture 2">
            <a:extLst>
              <a:ext uri="{FF2B5EF4-FFF2-40B4-BE49-F238E27FC236}">
                <a16:creationId xmlns:a16="http://schemas.microsoft.com/office/drawing/2014/main" id="{F192C8BB-9FDB-7091-81BB-B58B65CB15E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390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6136A5-A1B4-4C18-E7E0-36AC28062DEA}"/>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Red Flags: Liquidations</a:t>
            </a:r>
          </a:p>
        </p:txBody>
      </p:sp>
      <p:sp>
        <p:nvSpPr>
          <p:cNvPr id="3" name="TextBox 2">
            <a:extLst>
              <a:ext uri="{FF2B5EF4-FFF2-40B4-BE49-F238E27FC236}">
                <a16:creationId xmlns:a16="http://schemas.microsoft.com/office/drawing/2014/main" id="{9DDC528B-9989-538A-A794-F7701B5ED424}"/>
              </a:ext>
            </a:extLst>
          </p:cNvPr>
          <p:cNvSpPr txBox="1"/>
          <p:nvPr/>
        </p:nvSpPr>
        <p:spPr>
          <a:xfrm>
            <a:off x="3627119" y="1196114"/>
            <a:ext cx="6543041" cy="400110"/>
          </a:xfrm>
          <a:prstGeom prst="rect">
            <a:avLst/>
          </a:prstGeom>
          <a:noFill/>
        </p:spPr>
        <p:txBody>
          <a:bodyPr wrap="square" rtlCol="0">
            <a:spAutoFit/>
          </a:bodyPr>
          <a:lstStyle/>
          <a:p>
            <a:r>
              <a:rPr lang="en-GB" sz="2000" b="1" dirty="0">
                <a:solidFill>
                  <a:schemeClr val="accent1"/>
                </a:solidFill>
                <a:latin typeface="+mj-lt"/>
              </a:rPr>
              <a:t>When a company is being wound up</a:t>
            </a:r>
          </a:p>
        </p:txBody>
      </p:sp>
      <p:sp>
        <p:nvSpPr>
          <p:cNvPr id="4" name="TextBox 3">
            <a:extLst>
              <a:ext uri="{FF2B5EF4-FFF2-40B4-BE49-F238E27FC236}">
                <a16:creationId xmlns:a16="http://schemas.microsoft.com/office/drawing/2014/main" id="{84B2BDE6-AB13-68D4-202B-50BA55624C53}"/>
              </a:ext>
            </a:extLst>
          </p:cNvPr>
          <p:cNvSpPr txBox="1"/>
          <p:nvPr/>
        </p:nvSpPr>
        <p:spPr>
          <a:xfrm>
            <a:off x="3617251" y="1596223"/>
            <a:ext cx="6903429" cy="3627788"/>
          </a:xfrm>
          <a:prstGeom prst="rect">
            <a:avLst/>
          </a:prstGeom>
          <a:noFill/>
        </p:spPr>
        <p:txBody>
          <a:bodyPr wrap="square" rtlCol="0">
            <a:spAutoFit/>
          </a:bodyPr>
          <a:lstStyle/>
          <a:p>
            <a:pPr>
              <a:spcAft>
                <a:spcPts val="500"/>
              </a:spcAft>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Liquidation is the formal process of closing a company and distributing its assets to creditors</a:t>
            </a:r>
          </a:p>
          <a:p>
            <a:pPr>
              <a:spcAft>
                <a:spcPts val="500"/>
              </a:spcAft>
            </a:pPr>
            <a:endParaRPr lang="en-GB" dirty="0"/>
          </a:p>
          <a:p>
            <a:pPr>
              <a:spcAft>
                <a:spcPts val="500"/>
              </a:spcAft>
            </a:pPr>
            <a:r>
              <a:rPr lang="en-GB" b="1" dirty="0">
                <a:solidFill>
                  <a:schemeClr val="accent1"/>
                </a:solidFill>
                <a:latin typeface="+mj-lt"/>
              </a:rPr>
              <a:t>The main types to know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Creditors' Voluntary Liquidation (CVL)</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Directors choose to wind up an insolvent company</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Compulsory liquidation</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Ordered by the court, usually after a creditor's petition</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Members' Voluntary Liquidation (MVL)</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 solvent company closing in an orderly way - not a red flag in itself</a:t>
            </a:r>
          </a:p>
        </p:txBody>
      </p:sp>
      <p:grpSp>
        <p:nvGrpSpPr>
          <p:cNvPr id="9" name="Group 8">
            <a:extLst>
              <a:ext uri="{FF2B5EF4-FFF2-40B4-BE49-F238E27FC236}">
                <a16:creationId xmlns:a16="http://schemas.microsoft.com/office/drawing/2014/main" id="{4B439577-F567-B503-38CF-25E9F1E6830E}"/>
              </a:ext>
            </a:extLst>
          </p:cNvPr>
          <p:cNvGrpSpPr/>
          <p:nvPr/>
        </p:nvGrpSpPr>
        <p:grpSpPr>
          <a:xfrm>
            <a:off x="253226" y="1196114"/>
            <a:ext cx="2666591" cy="2757715"/>
            <a:chOff x="253226" y="1196114"/>
            <a:chExt cx="2666591" cy="2757715"/>
          </a:xfrm>
        </p:grpSpPr>
        <p:sp>
          <p:nvSpPr>
            <p:cNvPr id="5" name="Rectangle: Rounded Corners 7">
              <a:extLst>
                <a:ext uri="{FF2B5EF4-FFF2-40B4-BE49-F238E27FC236}">
                  <a16:creationId xmlns:a16="http://schemas.microsoft.com/office/drawing/2014/main" id="{048B1E34-31FA-23B2-D95B-29547C6113C9}"/>
                </a:ext>
              </a:extLst>
            </p:cNvPr>
            <p:cNvSpPr/>
            <p:nvPr/>
          </p:nvSpPr>
          <p:spPr>
            <a:xfrm>
              <a:off x="355415" y="1196114"/>
              <a:ext cx="2462212" cy="27577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TextBox 5">
              <a:extLst>
                <a:ext uri="{FF2B5EF4-FFF2-40B4-BE49-F238E27FC236}">
                  <a16:creationId xmlns:a16="http://schemas.microsoft.com/office/drawing/2014/main" id="{8AA4D863-5093-C1A8-AB28-684E7EB97D93}"/>
                </a:ext>
              </a:extLst>
            </p:cNvPr>
            <p:cNvSpPr txBox="1"/>
            <p:nvPr/>
          </p:nvSpPr>
          <p:spPr>
            <a:xfrm>
              <a:off x="253226" y="1535283"/>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Liquidations</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7" name="Oval 6">
              <a:extLst>
                <a:ext uri="{FF2B5EF4-FFF2-40B4-BE49-F238E27FC236}">
                  <a16:creationId xmlns:a16="http://schemas.microsoft.com/office/drawing/2014/main" id="{96F6CCC8-72E6-B98F-2333-32AC5B2C3ED3}"/>
                </a:ext>
              </a:extLst>
            </p:cNvPr>
            <p:cNvSpPr/>
            <p:nvPr/>
          </p:nvSpPr>
          <p:spPr>
            <a:xfrm>
              <a:off x="1079366" y="2414398"/>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8" name="Graphic 7" descr="List with solid fill">
              <a:extLst>
                <a:ext uri="{FF2B5EF4-FFF2-40B4-BE49-F238E27FC236}">
                  <a16:creationId xmlns:a16="http://schemas.microsoft.com/office/drawing/2014/main" id="{E3F7B020-BB7B-AB23-390A-52433BE25870}"/>
                </a:ext>
              </a:extLst>
            </p:cNvPr>
            <p:cNvPicPr>
              <a:picLocks noChangeAspect="1"/>
            </p:cNvPicPr>
            <p:nvPr/>
          </p:nvPicPr>
          <p:blipFill>
            <a:blip r:embed="rId3"/>
            <a:stretch>
              <a:fillRect/>
            </a:stretch>
          </p:blipFill>
          <p:spPr>
            <a:xfrm>
              <a:off x="1342948" y="2677980"/>
              <a:ext cx="566928" cy="566928"/>
            </a:xfrm>
            <a:prstGeom prst="rect">
              <a:avLst/>
            </a:prstGeom>
          </p:spPr>
        </p:pic>
      </p:grpSp>
      <p:pic>
        <p:nvPicPr>
          <p:cNvPr id="10" name="Picture 9">
            <a:extLst>
              <a:ext uri="{FF2B5EF4-FFF2-40B4-BE49-F238E27FC236}">
                <a16:creationId xmlns:a16="http://schemas.microsoft.com/office/drawing/2014/main" id="{B0E47965-E7B2-BE0B-67FE-8464D0F6A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16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6136A5-A1B4-4C18-E7E0-36AC28062DEA}"/>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Red Flags: CCJs</a:t>
            </a:r>
          </a:p>
        </p:txBody>
      </p:sp>
      <p:sp>
        <p:nvSpPr>
          <p:cNvPr id="3" name="TextBox 2">
            <a:extLst>
              <a:ext uri="{FF2B5EF4-FFF2-40B4-BE49-F238E27FC236}">
                <a16:creationId xmlns:a16="http://schemas.microsoft.com/office/drawing/2014/main" id="{9DDC528B-9989-538A-A794-F7701B5ED424}"/>
              </a:ext>
            </a:extLst>
          </p:cNvPr>
          <p:cNvSpPr txBox="1"/>
          <p:nvPr/>
        </p:nvSpPr>
        <p:spPr>
          <a:xfrm>
            <a:off x="3627119" y="1196114"/>
            <a:ext cx="6543041" cy="400110"/>
          </a:xfrm>
          <a:prstGeom prst="rect">
            <a:avLst/>
          </a:prstGeom>
          <a:noFill/>
        </p:spPr>
        <p:txBody>
          <a:bodyPr wrap="square" rtlCol="0">
            <a:spAutoFit/>
          </a:bodyPr>
          <a:lstStyle/>
          <a:p>
            <a:r>
              <a:rPr lang="en-GB" sz="2000" b="1" dirty="0">
                <a:solidFill>
                  <a:schemeClr val="accent1"/>
                </a:solidFill>
                <a:latin typeface="+mj-lt"/>
              </a:rPr>
              <a:t>What a CCJ tells you about payment</a:t>
            </a:r>
          </a:p>
        </p:txBody>
      </p:sp>
      <p:sp>
        <p:nvSpPr>
          <p:cNvPr id="4" name="TextBox 3">
            <a:extLst>
              <a:ext uri="{FF2B5EF4-FFF2-40B4-BE49-F238E27FC236}">
                <a16:creationId xmlns:a16="http://schemas.microsoft.com/office/drawing/2014/main" id="{84B2BDE6-AB13-68D4-202B-50BA55624C53}"/>
              </a:ext>
            </a:extLst>
          </p:cNvPr>
          <p:cNvSpPr txBox="1"/>
          <p:nvPr/>
        </p:nvSpPr>
        <p:spPr>
          <a:xfrm>
            <a:off x="3617251" y="1596223"/>
            <a:ext cx="6903429" cy="3627788"/>
          </a:xfrm>
          <a:prstGeom prst="rect">
            <a:avLst/>
          </a:prstGeom>
          <a:noFill/>
        </p:spPr>
        <p:txBody>
          <a:bodyPr wrap="square" rtlCol="0">
            <a:spAutoFit/>
          </a:bodyPr>
          <a:lstStyle/>
          <a:p>
            <a:pPr>
              <a:spcAft>
                <a:spcPts val="500"/>
              </a:spcAft>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 County Court Judgment (CCJ) is a court order requiring a business to repay a debt</a:t>
            </a:r>
          </a:p>
          <a:p>
            <a:pPr>
              <a:spcAft>
                <a:spcPts val="500"/>
              </a:spcAft>
            </a:pPr>
            <a:endParaRPr lang="en-GB" dirty="0"/>
          </a:p>
          <a:p>
            <a:pPr>
              <a:spcAft>
                <a:spcPts val="500"/>
              </a:spcAft>
            </a:pPr>
            <a:r>
              <a:rPr lang="en-GB" b="1" dirty="0">
                <a:solidFill>
                  <a:schemeClr val="accent1"/>
                </a:solidFill>
                <a:latin typeface="+mj-lt"/>
              </a:rPr>
              <a:t>What to look at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Number and value</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One small, old judgment is very different to a growing pattern</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Recency</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Recent judgments say far more than historic ones</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Satisfied or outstanding?</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Unpaid judgments can point to ongoing cash pressure</a:t>
            </a:r>
          </a:p>
        </p:txBody>
      </p:sp>
      <p:grpSp>
        <p:nvGrpSpPr>
          <p:cNvPr id="9" name="Group 8">
            <a:extLst>
              <a:ext uri="{FF2B5EF4-FFF2-40B4-BE49-F238E27FC236}">
                <a16:creationId xmlns:a16="http://schemas.microsoft.com/office/drawing/2014/main" id="{4B439577-F567-B503-38CF-25E9F1E6830E}"/>
              </a:ext>
            </a:extLst>
          </p:cNvPr>
          <p:cNvGrpSpPr/>
          <p:nvPr/>
        </p:nvGrpSpPr>
        <p:grpSpPr>
          <a:xfrm>
            <a:off x="253226" y="1196114"/>
            <a:ext cx="2666591" cy="2757715"/>
            <a:chOff x="253226" y="1196114"/>
            <a:chExt cx="2666591" cy="2757715"/>
          </a:xfrm>
        </p:grpSpPr>
        <p:sp>
          <p:nvSpPr>
            <p:cNvPr id="5" name="Rectangle: Rounded Corners 7">
              <a:extLst>
                <a:ext uri="{FF2B5EF4-FFF2-40B4-BE49-F238E27FC236}">
                  <a16:creationId xmlns:a16="http://schemas.microsoft.com/office/drawing/2014/main" id="{048B1E34-31FA-23B2-D95B-29547C6113C9}"/>
                </a:ext>
              </a:extLst>
            </p:cNvPr>
            <p:cNvSpPr/>
            <p:nvPr/>
          </p:nvSpPr>
          <p:spPr>
            <a:xfrm>
              <a:off x="355415" y="1196114"/>
              <a:ext cx="2462212" cy="27577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TextBox 5">
              <a:extLst>
                <a:ext uri="{FF2B5EF4-FFF2-40B4-BE49-F238E27FC236}">
                  <a16:creationId xmlns:a16="http://schemas.microsoft.com/office/drawing/2014/main" id="{8AA4D863-5093-C1A8-AB28-684E7EB97D93}"/>
                </a:ext>
              </a:extLst>
            </p:cNvPr>
            <p:cNvSpPr txBox="1"/>
            <p:nvPr/>
          </p:nvSpPr>
          <p:spPr>
            <a:xfrm>
              <a:off x="253226" y="1535283"/>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County Court</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Judgments</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7" name="Oval 6">
              <a:extLst>
                <a:ext uri="{FF2B5EF4-FFF2-40B4-BE49-F238E27FC236}">
                  <a16:creationId xmlns:a16="http://schemas.microsoft.com/office/drawing/2014/main" id="{96F6CCC8-72E6-B98F-2333-32AC5B2C3ED3}"/>
                </a:ext>
              </a:extLst>
            </p:cNvPr>
            <p:cNvSpPr/>
            <p:nvPr/>
          </p:nvSpPr>
          <p:spPr>
            <a:xfrm>
              <a:off x="1079366" y="2414398"/>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8" name="Graphic 7" descr="List with solid fill">
              <a:extLst>
                <a:ext uri="{FF2B5EF4-FFF2-40B4-BE49-F238E27FC236}">
                  <a16:creationId xmlns:a16="http://schemas.microsoft.com/office/drawing/2014/main" id="{E3F7B020-BB7B-AB23-390A-52433BE25870}"/>
                </a:ext>
              </a:extLst>
            </p:cNvPr>
            <p:cNvPicPr>
              <a:picLocks noChangeAspect="1"/>
            </p:cNvPicPr>
            <p:nvPr/>
          </p:nvPicPr>
          <p:blipFill>
            <a:blip r:embed="rId3"/>
            <a:stretch>
              <a:fillRect/>
            </a:stretch>
          </p:blipFill>
          <p:spPr>
            <a:xfrm>
              <a:off x="1342948" y="2677980"/>
              <a:ext cx="566928" cy="566928"/>
            </a:xfrm>
            <a:prstGeom prst="rect">
              <a:avLst/>
            </a:prstGeom>
          </p:spPr>
        </p:pic>
      </p:grpSp>
      <p:pic>
        <p:nvPicPr>
          <p:cNvPr id="10" name="Picture 9">
            <a:extLst>
              <a:ext uri="{FF2B5EF4-FFF2-40B4-BE49-F238E27FC236}">
                <a16:creationId xmlns:a16="http://schemas.microsoft.com/office/drawing/2014/main" id="{B0E47965-E7B2-BE0B-67FE-8464D0F6A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16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6136A5-A1B4-4C18-E7E0-36AC28062DEA}"/>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Red Flags: Director History</a:t>
            </a:r>
          </a:p>
        </p:txBody>
      </p:sp>
      <p:sp>
        <p:nvSpPr>
          <p:cNvPr id="3" name="TextBox 2">
            <a:extLst>
              <a:ext uri="{FF2B5EF4-FFF2-40B4-BE49-F238E27FC236}">
                <a16:creationId xmlns:a16="http://schemas.microsoft.com/office/drawing/2014/main" id="{9DDC528B-9989-538A-A794-F7701B5ED424}"/>
              </a:ext>
            </a:extLst>
          </p:cNvPr>
          <p:cNvSpPr txBox="1"/>
          <p:nvPr/>
        </p:nvSpPr>
        <p:spPr>
          <a:xfrm>
            <a:off x="3627119" y="1196114"/>
            <a:ext cx="6543041" cy="400110"/>
          </a:xfrm>
          <a:prstGeom prst="rect">
            <a:avLst/>
          </a:prstGeom>
          <a:noFill/>
        </p:spPr>
        <p:txBody>
          <a:bodyPr wrap="square" rtlCol="0">
            <a:spAutoFit/>
          </a:bodyPr>
          <a:lstStyle/>
          <a:p>
            <a:r>
              <a:rPr lang="en-GB" sz="2000" b="1" dirty="0">
                <a:solidFill>
                  <a:schemeClr val="accent1"/>
                </a:solidFill>
                <a:latin typeface="+mj-lt"/>
              </a:rPr>
              <a:t>The company is only half the story</a:t>
            </a:r>
          </a:p>
        </p:txBody>
      </p:sp>
      <p:sp>
        <p:nvSpPr>
          <p:cNvPr id="4" name="TextBox 3">
            <a:extLst>
              <a:ext uri="{FF2B5EF4-FFF2-40B4-BE49-F238E27FC236}">
                <a16:creationId xmlns:a16="http://schemas.microsoft.com/office/drawing/2014/main" id="{84B2BDE6-AB13-68D4-202B-50BA55624C53}"/>
              </a:ext>
            </a:extLst>
          </p:cNvPr>
          <p:cNvSpPr txBox="1"/>
          <p:nvPr/>
        </p:nvSpPr>
        <p:spPr>
          <a:xfrm>
            <a:off x="3617251" y="1596223"/>
            <a:ext cx="6903429" cy="3627788"/>
          </a:xfrm>
          <a:prstGeom prst="rect">
            <a:avLst/>
          </a:prstGeom>
          <a:noFill/>
        </p:spPr>
        <p:txBody>
          <a:bodyPr wrap="square" rtlCol="0">
            <a:spAutoFit/>
          </a:bodyPr>
          <a:lstStyle/>
          <a:p>
            <a:pPr>
              <a:spcAft>
                <a:spcPts val="500"/>
              </a:spcAft>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 healthy-looking company can still carry risk through the people running it</a:t>
            </a:r>
          </a:p>
          <a:p>
            <a:pPr>
              <a:spcAft>
                <a:spcPts val="500"/>
              </a:spcAft>
            </a:pPr>
            <a:endParaRPr lang="en-GB" dirty="0"/>
          </a:p>
          <a:p>
            <a:pPr>
              <a:spcAft>
                <a:spcPts val="500"/>
              </a:spcAft>
            </a:pPr>
            <a:r>
              <a:rPr lang="en-GB" b="1" dirty="0">
                <a:solidFill>
                  <a:schemeClr val="accent1"/>
                </a:solidFill>
                <a:latin typeface="+mj-lt"/>
              </a:rPr>
              <a:t>Signals worth knowing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Previous directorships in failed companies</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One failure can happen - a repeating pattern is different</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Director disqualifications</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Check who is really in control of the business</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Rapid changes of directors or company name</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Can be a sign of phoenix activity - a failed business reborn without its debts</a:t>
            </a:r>
          </a:p>
        </p:txBody>
      </p:sp>
      <p:grpSp>
        <p:nvGrpSpPr>
          <p:cNvPr id="9" name="Group 8">
            <a:extLst>
              <a:ext uri="{FF2B5EF4-FFF2-40B4-BE49-F238E27FC236}">
                <a16:creationId xmlns:a16="http://schemas.microsoft.com/office/drawing/2014/main" id="{4B439577-F567-B503-38CF-25E9F1E6830E}"/>
              </a:ext>
            </a:extLst>
          </p:cNvPr>
          <p:cNvGrpSpPr/>
          <p:nvPr/>
        </p:nvGrpSpPr>
        <p:grpSpPr>
          <a:xfrm>
            <a:off x="253226" y="1196114"/>
            <a:ext cx="2666591" cy="2757715"/>
            <a:chOff x="253226" y="1196114"/>
            <a:chExt cx="2666591" cy="2757715"/>
          </a:xfrm>
        </p:grpSpPr>
        <p:sp>
          <p:nvSpPr>
            <p:cNvPr id="5" name="Rectangle: Rounded Corners 7">
              <a:extLst>
                <a:ext uri="{FF2B5EF4-FFF2-40B4-BE49-F238E27FC236}">
                  <a16:creationId xmlns:a16="http://schemas.microsoft.com/office/drawing/2014/main" id="{048B1E34-31FA-23B2-D95B-29547C6113C9}"/>
                </a:ext>
              </a:extLst>
            </p:cNvPr>
            <p:cNvSpPr/>
            <p:nvPr/>
          </p:nvSpPr>
          <p:spPr>
            <a:xfrm>
              <a:off x="355415" y="1196114"/>
              <a:ext cx="2462212" cy="27577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TextBox 5">
              <a:extLst>
                <a:ext uri="{FF2B5EF4-FFF2-40B4-BE49-F238E27FC236}">
                  <a16:creationId xmlns:a16="http://schemas.microsoft.com/office/drawing/2014/main" id="{8AA4D863-5093-C1A8-AB28-684E7EB97D93}"/>
                </a:ext>
              </a:extLst>
            </p:cNvPr>
            <p:cNvSpPr txBox="1"/>
            <p:nvPr/>
          </p:nvSpPr>
          <p:spPr>
            <a:xfrm>
              <a:off x="253226" y="1535283"/>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Adverse Director</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History</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7" name="Oval 6">
              <a:extLst>
                <a:ext uri="{FF2B5EF4-FFF2-40B4-BE49-F238E27FC236}">
                  <a16:creationId xmlns:a16="http://schemas.microsoft.com/office/drawing/2014/main" id="{96F6CCC8-72E6-B98F-2333-32AC5B2C3ED3}"/>
                </a:ext>
              </a:extLst>
            </p:cNvPr>
            <p:cNvSpPr/>
            <p:nvPr/>
          </p:nvSpPr>
          <p:spPr>
            <a:xfrm>
              <a:off x="1079366" y="2414398"/>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8" name="Graphic 7" descr="List with solid fill">
              <a:extLst>
                <a:ext uri="{FF2B5EF4-FFF2-40B4-BE49-F238E27FC236}">
                  <a16:creationId xmlns:a16="http://schemas.microsoft.com/office/drawing/2014/main" id="{E3F7B020-BB7B-AB23-390A-52433BE25870}"/>
                </a:ext>
              </a:extLst>
            </p:cNvPr>
            <p:cNvPicPr>
              <a:picLocks noChangeAspect="1"/>
            </p:cNvPicPr>
            <p:nvPr/>
          </p:nvPicPr>
          <p:blipFill>
            <a:blip r:embed="rId3"/>
            <a:stretch>
              <a:fillRect/>
            </a:stretch>
          </p:blipFill>
          <p:spPr>
            <a:xfrm>
              <a:off x="1342948" y="2677980"/>
              <a:ext cx="566928" cy="566928"/>
            </a:xfrm>
            <a:prstGeom prst="rect">
              <a:avLst/>
            </a:prstGeom>
          </p:spPr>
        </p:pic>
      </p:grpSp>
      <p:pic>
        <p:nvPicPr>
          <p:cNvPr id="10" name="Picture 9">
            <a:extLst>
              <a:ext uri="{FF2B5EF4-FFF2-40B4-BE49-F238E27FC236}">
                <a16:creationId xmlns:a16="http://schemas.microsoft.com/office/drawing/2014/main" id="{B0E47965-E7B2-BE0B-67FE-8464D0F6A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16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6136A5-A1B4-4C18-E7E0-36AC28062DEA}"/>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Red Flags: Company History</a:t>
            </a:r>
          </a:p>
        </p:txBody>
      </p:sp>
      <p:sp>
        <p:nvSpPr>
          <p:cNvPr id="3" name="TextBox 2">
            <a:extLst>
              <a:ext uri="{FF2B5EF4-FFF2-40B4-BE49-F238E27FC236}">
                <a16:creationId xmlns:a16="http://schemas.microsoft.com/office/drawing/2014/main" id="{9DDC528B-9989-538A-A794-F7701B5ED424}"/>
              </a:ext>
            </a:extLst>
          </p:cNvPr>
          <p:cNvSpPr txBox="1"/>
          <p:nvPr/>
        </p:nvSpPr>
        <p:spPr>
          <a:xfrm>
            <a:off x="3627119" y="1196114"/>
            <a:ext cx="6543041" cy="400110"/>
          </a:xfrm>
          <a:prstGeom prst="rect">
            <a:avLst/>
          </a:prstGeom>
          <a:noFill/>
        </p:spPr>
        <p:txBody>
          <a:bodyPr wrap="square" rtlCol="0">
            <a:spAutoFit/>
          </a:bodyPr>
          <a:lstStyle/>
          <a:p>
            <a:r>
              <a:rPr lang="en-GB" sz="2000" b="1" dirty="0">
                <a:solidFill>
                  <a:schemeClr val="accent1"/>
                </a:solidFill>
                <a:latin typeface="+mj-lt"/>
              </a:rPr>
              <a:t>Behaviour over time tells its own story</a:t>
            </a:r>
          </a:p>
        </p:txBody>
      </p:sp>
      <p:sp>
        <p:nvSpPr>
          <p:cNvPr id="4" name="TextBox 3">
            <a:extLst>
              <a:ext uri="{FF2B5EF4-FFF2-40B4-BE49-F238E27FC236}">
                <a16:creationId xmlns:a16="http://schemas.microsoft.com/office/drawing/2014/main" id="{84B2BDE6-AB13-68D4-202B-50BA55624C53}"/>
              </a:ext>
            </a:extLst>
          </p:cNvPr>
          <p:cNvSpPr txBox="1"/>
          <p:nvPr/>
        </p:nvSpPr>
        <p:spPr>
          <a:xfrm>
            <a:off x="3617251" y="1596223"/>
            <a:ext cx="6903429" cy="3627788"/>
          </a:xfrm>
          <a:prstGeom prst="rect">
            <a:avLst/>
          </a:prstGeom>
          <a:noFill/>
        </p:spPr>
        <p:txBody>
          <a:bodyPr wrap="square" rtlCol="0">
            <a:spAutoFit/>
          </a:bodyPr>
          <a:lstStyle/>
          <a:p>
            <a:pPr>
              <a:spcAft>
                <a:spcPts val="500"/>
              </a:spcAft>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How a company has behaved over time can be a stronger signal than any single snapshot</a:t>
            </a:r>
          </a:p>
          <a:p>
            <a:pPr>
              <a:spcAft>
                <a:spcPts val="500"/>
              </a:spcAft>
            </a:pPr>
            <a:endParaRPr lang="en-GB" dirty="0"/>
          </a:p>
          <a:p>
            <a:pPr>
              <a:spcAft>
                <a:spcPts val="500"/>
              </a:spcAft>
            </a:pPr>
            <a:r>
              <a:rPr lang="en-GB" b="1" dirty="0">
                <a:solidFill>
                  <a:schemeClr val="accent1"/>
                </a:solidFill>
                <a:latin typeface="+mj-lt"/>
              </a:rPr>
              <a:t>Warning signs include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Late or missing accounts and confirmation statements</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Compulsory strike-off notices</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Frequent changes of name or registered address</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New or growing charges against company assets</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Falling net assets or accumulating losses</a:t>
            </a:r>
          </a:p>
        </p:txBody>
      </p:sp>
      <p:grpSp>
        <p:nvGrpSpPr>
          <p:cNvPr id="9" name="Group 8">
            <a:extLst>
              <a:ext uri="{FF2B5EF4-FFF2-40B4-BE49-F238E27FC236}">
                <a16:creationId xmlns:a16="http://schemas.microsoft.com/office/drawing/2014/main" id="{4B439577-F567-B503-38CF-25E9F1E6830E}"/>
              </a:ext>
            </a:extLst>
          </p:cNvPr>
          <p:cNvGrpSpPr/>
          <p:nvPr/>
        </p:nvGrpSpPr>
        <p:grpSpPr>
          <a:xfrm>
            <a:off x="253226" y="1196114"/>
            <a:ext cx="2666591" cy="2757715"/>
            <a:chOff x="253226" y="1196114"/>
            <a:chExt cx="2666591" cy="2757715"/>
          </a:xfrm>
        </p:grpSpPr>
        <p:sp>
          <p:nvSpPr>
            <p:cNvPr id="5" name="Rectangle: Rounded Corners 7">
              <a:extLst>
                <a:ext uri="{FF2B5EF4-FFF2-40B4-BE49-F238E27FC236}">
                  <a16:creationId xmlns:a16="http://schemas.microsoft.com/office/drawing/2014/main" id="{048B1E34-31FA-23B2-D95B-29547C6113C9}"/>
                </a:ext>
              </a:extLst>
            </p:cNvPr>
            <p:cNvSpPr/>
            <p:nvPr/>
          </p:nvSpPr>
          <p:spPr>
            <a:xfrm>
              <a:off x="355415" y="1196114"/>
              <a:ext cx="2462212" cy="27577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TextBox 5">
              <a:extLst>
                <a:ext uri="{FF2B5EF4-FFF2-40B4-BE49-F238E27FC236}">
                  <a16:creationId xmlns:a16="http://schemas.microsoft.com/office/drawing/2014/main" id="{8AA4D863-5093-C1A8-AB28-684E7EB97D93}"/>
                </a:ext>
              </a:extLst>
            </p:cNvPr>
            <p:cNvSpPr txBox="1"/>
            <p:nvPr/>
          </p:nvSpPr>
          <p:spPr>
            <a:xfrm>
              <a:off x="253226" y="1535283"/>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Negative Company</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History</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7" name="Oval 6">
              <a:extLst>
                <a:ext uri="{FF2B5EF4-FFF2-40B4-BE49-F238E27FC236}">
                  <a16:creationId xmlns:a16="http://schemas.microsoft.com/office/drawing/2014/main" id="{96F6CCC8-72E6-B98F-2333-32AC5B2C3ED3}"/>
                </a:ext>
              </a:extLst>
            </p:cNvPr>
            <p:cNvSpPr/>
            <p:nvPr/>
          </p:nvSpPr>
          <p:spPr>
            <a:xfrm>
              <a:off x="1079366" y="2414398"/>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8" name="Graphic 7" descr="List with solid fill">
              <a:extLst>
                <a:ext uri="{FF2B5EF4-FFF2-40B4-BE49-F238E27FC236}">
                  <a16:creationId xmlns:a16="http://schemas.microsoft.com/office/drawing/2014/main" id="{E3F7B020-BB7B-AB23-390A-52433BE25870}"/>
                </a:ext>
              </a:extLst>
            </p:cNvPr>
            <p:cNvPicPr>
              <a:picLocks noChangeAspect="1"/>
            </p:cNvPicPr>
            <p:nvPr/>
          </p:nvPicPr>
          <p:blipFill>
            <a:blip r:embed="rId3"/>
            <a:stretch>
              <a:fillRect/>
            </a:stretch>
          </p:blipFill>
          <p:spPr>
            <a:xfrm>
              <a:off x="1342948" y="2677980"/>
              <a:ext cx="566928" cy="566928"/>
            </a:xfrm>
            <a:prstGeom prst="rect">
              <a:avLst/>
            </a:prstGeom>
          </p:spPr>
        </p:pic>
      </p:grpSp>
      <p:pic>
        <p:nvPicPr>
          <p:cNvPr id="10" name="Picture 9">
            <a:extLst>
              <a:ext uri="{FF2B5EF4-FFF2-40B4-BE49-F238E27FC236}">
                <a16:creationId xmlns:a16="http://schemas.microsoft.com/office/drawing/2014/main" id="{B0E47965-E7B2-BE0B-67FE-8464D0F6A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16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B6AA96-5A24-7AD4-0768-A7DC53FAB44D}"/>
              </a:ext>
            </a:extLst>
          </p:cNvPr>
          <p:cNvSpPr txBox="1"/>
          <p:nvPr/>
        </p:nvSpPr>
        <p:spPr>
          <a:xfrm>
            <a:off x="3851442" y="1028343"/>
            <a:ext cx="5403495" cy="4308872"/>
          </a:xfrm>
          <a:prstGeom prst="rect">
            <a:avLst/>
          </a:prstGeom>
          <a:noFill/>
        </p:spPr>
        <p:txBody>
          <a:bodyPr wrap="square" rtlCol="0">
            <a:spAutoFit/>
          </a:bodyPr>
          <a:lstStyle/>
          <a:p>
            <a:pPr>
              <a:spcAft>
                <a:spcPts val="600"/>
              </a:spcAft>
            </a:pPr>
            <a:r>
              <a:rPr lang="en-GB" b="1" dirty="0">
                <a:solidFill>
                  <a:schemeClr val="accent1"/>
                </a:solidFill>
              </a:rPr>
              <a:t>Credit score and recommended limit</a:t>
            </a:r>
          </a:p>
          <a:p>
            <a:pPr>
              <a:spcAft>
                <a:spcPts val="600"/>
              </a:spcAft>
            </a:pPr>
            <a:r>
              <a:rPr lang="en-GB" sz="1400" i="1" dirty="0">
                <a:solidFill>
                  <a:schemeClr val="bg1"/>
                </a:solidFill>
              </a:rPr>
              <a:t>A quick view of how the company compares for risk - a starting point, not the full answer</a:t>
            </a:r>
          </a:p>
          <a:p>
            <a:pPr>
              <a:spcAft>
                <a:spcPts val="600"/>
              </a:spcAft>
            </a:pPr>
            <a:endParaRPr lang="en-GB" dirty="0"/>
          </a:p>
          <a:p>
            <a:pPr>
              <a:spcAft>
                <a:spcPts val="600"/>
              </a:spcAft>
            </a:pPr>
            <a:r>
              <a:rPr lang="en-GB" b="1" dirty="0">
                <a:solidFill>
                  <a:schemeClr val="accent1"/>
                </a:solidFill>
              </a:rPr>
              <a:t>Payment behaviour and trends</a:t>
            </a:r>
          </a:p>
          <a:p>
            <a:pPr>
              <a:spcAft>
                <a:spcPts val="600"/>
              </a:spcAft>
            </a:pPr>
            <a:r>
              <a:rPr lang="en-GB" sz="1400" i="1" dirty="0">
                <a:solidFill>
                  <a:schemeClr val="bg1"/>
                </a:solidFill>
              </a:rPr>
              <a:t>Is it paying on time - and is that getting better or worse?</a:t>
            </a:r>
          </a:p>
          <a:p>
            <a:pPr>
              <a:spcAft>
                <a:spcPts val="600"/>
              </a:spcAft>
            </a:pPr>
            <a:endParaRPr lang="en-GB" dirty="0"/>
          </a:p>
          <a:p>
            <a:pPr>
              <a:spcAft>
                <a:spcPts val="600"/>
              </a:spcAft>
            </a:pPr>
            <a:r>
              <a:rPr lang="en-GB" b="1" dirty="0">
                <a:solidFill>
                  <a:schemeClr val="accent1"/>
                </a:solidFill>
              </a:rPr>
              <a:t>Financial health</a:t>
            </a:r>
          </a:p>
          <a:p>
            <a:pPr>
              <a:spcAft>
                <a:spcPts val="600"/>
              </a:spcAft>
            </a:pPr>
            <a:r>
              <a:rPr lang="en-GB" sz="1400" i="1" dirty="0">
                <a:solidFill>
                  <a:schemeClr val="bg1"/>
                </a:solidFill>
              </a:rPr>
              <a:t>Net assets, cash, liabilities and profitability from the latest filed accounts</a:t>
            </a:r>
          </a:p>
          <a:p>
            <a:pPr>
              <a:spcAft>
                <a:spcPts val="600"/>
              </a:spcAft>
            </a:pPr>
            <a:endParaRPr lang="en-GB" b="1" dirty="0">
              <a:solidFill>
                <a:srgbClr val="2D7D7F"/>
              </a:solidFill>
            </a:endParaRPr>
          </a:p>
          <a:p>
            <a:pPr>
              <a:spcAft>
                <a:spcPts val="600"/>
              </a:spcAft>
            </a:pPr>
            <a:r>
              <a:rPr lang="en-GB" b="1" dirty="0">
                <a:solidFill>
                  <a:schemeClr val="accent1"/>
                </a:solidFill>
              </a:rPr>
              <a:t>Flags and notices</a:t>
            </a:r>
          </a:p>
          <a:p>
            <a:pPr>
              <a:spcAft>
                <a:spcPts val="600"/>
              </a:spcAft>
            </a:pPr>
            <a:r>
              <a:rPr lang="en-GB" sz="1400" i="1" dirty="0">
                <a:solidFill>
                  <a:schemeClr val="bg1"/>
                </a:solidFill>
              </a:rPr>
              <a:t>Liquidations, CCJs, charges and director alerts brought together in one place</a:t>
            </a:r>
            <a:endParaRPr lang="en-GB" i="1" dirty="0">
              <a:solidFill>
                <a:schemeClr val="bg1"/>
              </a:solidFill>
            </a:endParaRPr>
          </a:p>
        </p:txBody>
      </p:sp>
      <p:grpSp>
        <p:nvGrpSpPr>
          <p:cNvPr id="7" name="Group 6">
            <a:extLst>
              <a:ext uri="{FF2B5EF4-FFF2-40B4-BE49-F238E27FC236}">
                <a16:creationId xmlns:a16="http://schemas.microsoft.com/office/drawing/2014/main" id="{463D298D-4187-4429-038D-AD0701FB5E15}"/>
              </a:ext>
            </a:extLst>
          </p:cNvPr>
          <p:cNvGrpSpPr/>
          <p:nvPr/>
        </p:nvGrpSpPr>
        <p:grpSpPr>
          <a:xfrm>
            <a:off x="587635" y="1028343"/>
            <a:ext cx="2238282" cy="2740415"/>
            <a:chOff x="227871" y="1950064"/>
            <a:chExt cx="2238282" cy="2740415"/>
          </a:xfrm>
        </p:grpSpPr>
        <p:grpSp>
          <p:nvGrpSpPr>
            <p:cNvPr id="8" name="Group 7">
              <a:extLst>
                <a:ext uri="{FF2B5EF4-FFF2-40B4-BE49-F238E27FC236}">
                  <a16:creationId xmlns:a16="http://schemas.microsoft.com/office/drawing/2014/main" id="{1B16124A-66C0-6FDA-5660-65A028177E1D}"/>
                </a:ext>
              </a:extLst>
            </p:cNvPr>
            <p:cNvGrpSpPr/>
            <p:nvPr/>
          </p:nvGrpSpPr>
          <p:grpSpPr>
            <a:xfrm>
              <a:off x="227871" y="1950064"/>
              <a:ext cx="2180181" cy="2740415"/>
              <a:chOff x="215568" y="1950065"/>
              <a:chExt cx="2180181" cy="2740415"/>
            </a:xfrm>
          </p:grpSpPr>
          <p:sp>
            <p:nvSpPr>
              <p:cNvPr id="10" name="Rectangle: Rounded Corners 7">
                <a:extLst>
                  <a:ext uri="{FF2B5EF4-FFF2-40B4-BE49-F238E27FC236}">
                    <a16:creationId xmlns:a16="http://schemas.microsoft.com/office/drawing/2014/main" id="{4DE51789-9CD5-A295-675A-25984B12A75F}"/>
                  </a:ext>
                </a:extLst>
              </p:cNvPr>
              <p:cNvSpPr/>
              <p:nvPr/>
            </p:nvSpPr>
            <p:spPr>
              <a:xfrm>
                <a:off x="215568" y="1950065"/>
                <a:ext cx="2180181" cy="27404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11" name="Oval 10">
                <a:extLst>
                  <a:ext uri="{FF2B5EF4-FFF2-40B4-BE49-F238E27FC236}">
                    <a16:creationId xmlns:a16="http://schemas.microsoft.com/office/drawing/2014/main" id="{0E567204-E4B8-CD0E-66FA-39F246D9D797}"/>
                  </a:ext>
                </a:extLst>
              </p:cNvPr>
              <p:cNvSpPr/>
              <p:nvPr/>
            </p:nvSpPr>
            <p:spPr>
              <a:xfrm>
                <a:off x="805985" y="2511114"/>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12" name="Graphic 11" descr="Upward trend outline">
                <a:extLst>
                  <a:ext uri="{FF2B5EF4-FFF2-40B4-BE49-F238E27FC236}">
                    <a16:creationId xmlns:a16="http://schemas.microsoft.com/office/drawing/2014/main" id="{A472F08C-C6EF-80D8-9E36-88AC33E98AD2}"/>
                  </a:ext>
                </a:extLst>
              </p:cNvPr>
              <p:cNvPicPr>
                <a:picLocks noChangeAspect="1"/>
              </p:cNvPicPr>
              <p:nvPr/>
            </p:nvPicPr>
            <p:blipFill>
              <a:blip r:embed="rId3"/>
              <a:stretch>
                <a:fillRect/>
              </a:stretch>
            </p:blipFill>
            <p:spPr>
              <a:xfrm>
                <a:off x="1069567" y="2774696"/>
                <a:ext cx="566928" cy="566928"/>
              </a:xfrm>
              <a:prstGeom prst="roundRect">
                <a:avLst/>
              </a:prstGeom>
            </p:spPr>
          </p:pic>
        </p:grpSp>
        <p:sp>
          <p:nvSpPr>
            <p:cNvPr id="9" name="TextBox 8">
              <a:extLst>
                <a:ext uri="{FF2B5EF4-FFF2-40B4-BE49-F238E27FC236}">
                  <a16:creationId xmlns:a16="http://schemas.microsoft.com/office/drawing/2014/main" id="{3956C971-220C-88F2-AD79-D1E80CBD2D50}"/>
                </a:ext>
              </a:extLst>
            </p:cNvPr>
            <p:cNvSpPr txBox="1"/>
            <p:nvPr/>
          </p:nvSpPr>
          <p:spPr>
            <a:xfrm>
              <a:off x="281753" y="3763109"/>
              <a:ext cx="2184400" cy="715089"/>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Report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Insights</a:t>
              </a:r>
            </a:p>
          </p:txBody>
        </p:sp>
      </p:grpSp>
      <p:pic>
        <p:nvPicPr>
          <p:cNvPr id="3" name="Picture 2">
            <a:extLst>
              <a:ext uri="{FF2B5EF4-FFF2-40B4-BE49-F238E27FC236}">
                <a16:creationId xmlns:a16="http://schemas.microsoft.com/office/drawing/2014/main" id="{19601E0F-387A-7DF9-5D87-2AF523FD4F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5BB923F-9C7F-0CB9-D0A1-22C7A3E5D270}"/>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Report Insights</a:t>
            </a:r>
          </a:p>
        </p:txBody>
      </p:sp>
    </p:spTree>
    <p:extLst>
      <p:ext uri="{BB962C8B-B14F-4D97-AF65-F5344CB8AC3E}">
        <p14:creationId xmlns:p14="http://schemas.microsoft.com/office/powerpoint/2010/main" val="3416692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7">
            <a:extLst>
              <a:ext uri="{FF2B5EF4-FFF2-40B4-BE49-F238E27FC236}">
                <a16:creationId xmlns:a16="http://schemas.microsoft.com/office/drawing/2014/main" id="{72CD9E37-02EA-DD22-3DAA-3F996F3E598A}"/>
              </a:ext>
            </a:extLst>
          </p:cNvPr>
          <p:cNvSpPr/>
          <p:nvPr/>
        </p:nvSpPr>
        <p:spPr>
          <a:xfrm>
            <a:off x="1224503" y="2011680"/>
            <a:ext cx="2462212" cy="36118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11" name="TextBox 10">
            <a:extLst>
              <a:ext uri="{FF2B5EF4-FFF2-40B4-BE49-F238E27FC236}">
                <a16:creationId xmlns:a16="http://schemas.microsoft.com/office/drawing/2014/main" id="{7678EEE3-7821-68EA-DAD6-E17B4FD7D67A}"/>
              </a:ext>
            </a:extLst>
          </p:cNvPr>
          <p:cNvSpPr txBox="1"/>
          <p:nvPr/>
        </p:nvSpPr>
        <p:spPr>
          <a:xfrm>
            <a:off x="1079537" y="2103120"/>
            <a:ext cx="2611508"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Green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Low concern</a:t>
            </a:r>
          </a:p>
        </p:txBody>
      </p:sp>
      <p:sp>
        <p:nvSpPr>
          <p:cNvPr id="16" name="TextBox 1">
            <a:extLst>
              <a:ext uri="{FF2B5EF4-FFF2-40B4-BE49-F238E27FC236}">
                <a16:creationId xmlns:a16="http://schemas.microsoft.com/office/drawing/2014/main" id="{919FB3FA-0CD4-F96E-830B-8F0059FFEB4A}"/>
              </a:ext>
            </a:extLst>
          </p:cNvPr>
          <p:cNvSpPr txBox="1"/>
          <p:nvPr/>
        </p:nvSpPr>
        <p:spPr>
          <a:xfrm>
            <a:off x="2817627" y="502920"/>
            <a:ext cx="655672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One Flag or a Pattern?</a:t>
            </a:r>
          </a:p>
        </p:txBody>
      </p:sp>
      <p:sp>
        <p:nvSpPr>
          <p:cNvPr id="18" name="Oval 17">
            <a:extLst>
              <a:ext uri="{FF2B5EF4-FFF2-40B4-BE49-F238E27FC236}">
                <a16:creationId xmlns:a16="http://schemas.microsoft.com/office/drawing/2014/main" id="{B9512B4D-1A05-A544-94B4-98967CFA067C}"/>
              </a:ext>
            </a:extLst>
          </p:cNvPr>
          <p:cNvSpPr/>
          <p:nvPr/>
        </p:nvSpPr>
        <p:spPr>
          <a:xfrm>
            <a:off x="1838245"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19" name="Rectangle: Rounded Corners 7">
            <a:extLst>
              <a:ext uri="{FF2B5EF4-FFF2-40B4-BE49-F238E27FC236}">
                <a16:creationId xmlns:a16="http://schemas.microsoft.com/office/drawing/2014/main" id="{2746B280-2BDD-546A-BD7E-35599EFCD5AD}"/>
              </a:ext>
            </a:extLst>
          </p:cNvPr>
          <p:cNvSpPr/>
          <p:nvPr/>
        </p:nvSpPr>
        <p:spPr>
          <a:xfrm>
            <a:off x="4864884" y="2011680"/>
            <a:ext cx="2462212" cy="36118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7" name="TextBox 6">
            <a:extLst>
              <a:ext uri="{FF2B5EF4-FFF2-40B4-BE49-F238E27FC236}">
                <a16:creationId xmlns:a16="http://schemas.microsoft.com/office/drawing/2014/main" id="{FD020D05-6FA5-7C68-9A95-B42741DAFFB6}"/>
              </a:ext>
            </a:extLst>
          </p:cNvPr>
          <p:cNvSpPr txBox="1"/>
          <p:nvPr/>
        </p:nvSpPr>
        <p:spPr>
          <a:xfrm>
            <a:off x="4762695" y="2103120"/>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Amber</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Look closer</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20" name="Rectangle: Rounded Corners 7">
            <a:extLst>
              <a:ext uri="{FF2B5EF4-FFF2-40B4-BE49-F238E27FC236}">
                <a16:creationId xmlns:a16="http://schemas.microsoft.com/office/drawing/2014/main" id="{3A68DCDA-3A2F-64E7-C57B-4A04ACA8FAB8}"/>
              </a:ext>
            </a:extLst>
          </p:cNvPr>
          <p:cNvSpPr/>
          <p:nvPr/>
        </p:nvSpPr>
        <p:spPr>
          <a:xfrm>
            <a:off x="8636784" y="2011680"/>
            <a:ext cx="2462212" cy="36118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4" name="TextBox 3">
            <a:extLst>
              <a:ext uri="{FF2B5EF4-FFF2-40B4-BE49-F238E27FC236}">
                <a16:creationId xmlns:a16="http://schemas.microsoft.com/office/drawing/2014/main" id="{96B90A73-B5F4-89CD-49AB-1C9E4D197DCE}"/>
              </a:ext>
            </a:extLst>
          </p:cNvPr>
          <p:cNvSpPr txBox="1"/>
          <p:nvPr/>
        </p:nvSpPr>
        <p:spPr>
          <a:xfrm>
            <a:off x="8445851" y="2103120"/>
            <a:ext cx="266659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Red</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Proceed with care</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22" name="Oval 21">
            <a:extLst>
              <a:ext uri="{FF2B5EF4-FFF2-40B4-BE49-F238E27FC236}">
                <a16:creationId xmlns:a16="http://schemas.microsoft.com/office/drawing/2014/main" id="{AA013BEE-34EC-94C6-B502-831852D8D924}"/>
              </a:ext>
            </a:extLst>
          </p:cNvPr>
          <p:cNvSpPr/>
          <p:nvPr/>
        </p:nvSpPr>
        <p:spPr>
          <a:xfrm>
            <a:off x="5588835"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23" name="Oval 22">
            <a:extLst>
              <a:ext uri="{FF2B5EF4-FFF2-40B4-BE49-F238E27FC236}">
                <a16:creationId xmlns:a16="http://schemas.microsoft.com/office/drawing/2014/main" id="{374200D8-94FB-5161-1C65-F2B21CF6D430}"/>
              </a:ext>
            </a:extLst>
          </p:cNvPr>
          <p:cNvSpPr/>
          <p:nvPr/>
        </p:nvSpPr>
        <p:spPr>
          <a:xfrm>
            <a:off x="9401418"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2" name="Picture 1">
            <a:extLst>
              <a:ext uri="{FF2B5EF4-FFF2-40B4-BE49-F238E27FC236}">
                <a16:creationId xmlns:a16="http://schemas.microsoft.com/office/drawing/2014/main" id="{CBC7D406-D008-7CFF-D047-312BB45997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822960" y="1280160"/>
            <a:ext cx="10515600" cy="457200"/>
          </a:xfrm>
          <a:prstGeom prst="rect">
            <a:avLst/>
          </a:prstGeom>
          <a:noFill/>
        </p:spPr>
        <p:txBody>
          <a:bodyPr wrap="square">
            <a:spAutoFit/>
          </a:bodyPr>
          <a:lstStyle/>
          <a:p>
            <a:pPr algn="ctr"/>
            <a:r>
              <a:rPr sz="1600" b="1">
                <a:solidFill>
                  <a:srgbClr val="7FD1E8"/>
                </a:solidFill>
              </a:rPr>
              <a:t>A single flag is a prompt for a conversation - several together are a pattern</a:t>
            </a:r>
          </a:p>
        </p:txBody>
      </p:sp>
      <p:pic>
        <p:nvPicPr>
          <p:cNvPr id="25" name="Picture 24" descr="check.png"/>
          <p:cNvPicPr>
            <a:picLocks noChangeAspect="1"/>
          </p:cNvPicPr>
          <p:nvPr/>
        </p:nvPicPr>
        <p:blipFill>
          <a:blip r:embed="rId4"/>
          <a:stretch>
            <a:fillRect/>
          </a:stretch>
        </p:blipFill>
        <p:spPr>
          <a:xfrm>
            <a:off x="2065251" y="3153086"/>
            <a:ext cx="640080" cy="640080"/>
          </a:xfrm>
          <a:prstGeom prst="rect">
            <a:avLst/>
          </a:prstGeom>
        </p:spPr>
      </p:pic>
      <p:sp>
        <p:nvSpPr>
          <p:cNvPr id="26" name="TextBox 25"/>
          <p:cNvSpPr txBox="1"/>
          <p:nvPr/>
        </p:nvSpPr>
        <p:spPr>
          <a:xfrm>
            <a:off x="1361663" y="4206240"/>
            <a:ext cx="2187892" cy="1188720"/>
          </a:xfrm>
          <a:prstGeom prst="rect">
            <a:avLst/>
          </a:prstGeom>
          <a:noFill/>
        </p:spPr>
        <p:txBody>
          <a:bodyPr wrap="square">
            <a:spAutoFit/>
          </a:bodyPr>
          <a:lstStyle/>
          <a:p>
            <a:pPr algn="ctr"/>
            <a:r>
              <a:rPr sz="1400">
                <a:solidFill>
                  <a:srgbClr val="FFFFFF"/>
                </a:solidFill>
              </a:rPr>
              <a:t>Clean record and healthy payment behaviour. Carry on as normal.</a:t>
            </a:r>
          </a:p>
        </p:txBody>
      </p:sp>
      <p:pic>
        <p:nvPicPr>
          <p:cNvPr id="27" name="Picture 26" descr="warn.png"/>
          <p:cNvPicPr>
            <a:picLocks noChangeAspect="1"/>
          </p:cNvPicPr>
          <p:nvPr/>
        </p:nvPicPr>
        <p:blipFill>
          <a:blip r:embed="rId5"/>
          <a:stretch>
            <a:fillRect/>
          </a:stretch>
        </p:blipFill>
        <p:spPr>
          <a:xfrm>
            <a:off x="5815841" y="3153086"/>
            <a:ext cx="640080" cy="640080"/>
          </a:xfrm>
          <a:prstGeom prst="rect">
            <a:avLst/>
          </a:prstGeom>
        </p:spPr>
      </p:pic>
      <p:sp>
        <p:nvSpPr>
          <p:cNvPr id="28" name="TextBox 27"/>
          <p:cNvSpPr txBox="1"/>
          <p:nvPr/>
        </p:nvSpPr>
        <p:spPr>
          <a:xfrm>
            <a:off x="5002044" y="4206240"/>
            <a:ext cx="2187892" cy="1188720"/>
          </a:xfrm>
          <a:prstGeom prst="rect">
            <a:avLst/>
          </a:prstGeom>
          <a:noFill/>
        </p:spPr>
        <p:txBody>
          <a:bodyPr wrap="square">
            <a:spAutoFit/>
          </a:bodyPr>
          <a:lstStyle/>
          <a:p>
            <a:pPr algn="ctr"/>
            <a:r>
              <a:rPr sz="1400">
                <a:solidFill>
                  <a:srgbClr val="FFFFFF"/>
                </a:solidFill>
              </a:rPr>
              <a:t>One or two flags, or a worsening trend. Ask more questions and dig deeper.</a:t>
            </a:r>
          </a:p>
        </p:txBody>
      </p:sp>
      <p:pic>
        <p:nvPicPr>
          <p:cNvPr id="29" name="Picture 28" descr="xmark.png"/>
          <p:cNvPicPr>
            <a:picLocks noChangeAspect="1"/>
          </p:cNvPicPr>
          <p:nvPr/>
        </p:nvPicPr>
        <p:blipFill>
          <a:blip r:embed="rId6"/>
          <a:stretch>
            <a:fillRect/>
          </a:stretch>
        </p:blipFill>
        <p:spPr>
          <a:xfrm>
            <a:off x="9628424" y="3153086"/>
            <a:ext cx="640080" cy="640080"/>
          </a:xfrm>
          <a:prstGeom prst="rect">
            <a:avLst/>
          </a:prstGeom>
        </p:spPr>
      </p:pic>
      <p:sp>
        <p:nvSpPr>
          <p:cNvPr id="30" name="TextBox 29"/>
          <p:cNvSpPr txBox="1"/>
          <p:nvPr/>
        </p:nvSpPr>
        <p:spPr>
          <a:xfrm>
            <a:off x="8773944" y="4206240"/>
            <a:ext cx="2187892" cy="1188720"/>
          </a:xfrm>
          <a:prstGeom prst="rect">
            <a:avLst/>
          </a:prstGeom>
          <a:noFill/>
        </p:spPr>
        <p:txBody>
          <a:bodyPr wrap="square">
            <a:spAutoFit/>
          </a:bodyPr>
          <a:lstStyle/>
          <a:p>
            <a:pPr algn="ctr"/>
            <a:r>
              <a:rPr sz="1400">
                <a:solidFill>
                  <a:srgbClr val="FFFFFF"/>
                </a:solidFill>
              </a:rPr>
              <a:t>Multiple or recent flags. Escalate, adjust your approach and record your reasoning.</a:t>
            </a:r>
          </a:p>
        </p:txBody>
      </p:sp>
    </p:spTree>
    <p:extLst>
      <p:ext uri="{BB962C8B-B14F-4D97-AF65-F5344CB8AC3E}">
        <p14:creationId xmlns:p14="http://schemas.microsoft.com/office/powerpoint/2010/main" val="3921623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6136A5-A1B4-4C18-E7E0-36AC28062DEA}"/>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Compliance &amp; Due Diligence</a:t>
            </a:r>
          </a:p>
        </p:txBody>
      </p:sp>
      <p:sp>
        <p:nvSpPr>
          <p:cNvPr id="3" name="TextBox 2">
            <a:extLst>
              <a:ext uri="{FF2B5EF4-FFF2-40B4-BE49-F238E27FC236}">
                <a16:creationId xmlns:a16="http://schemas.microsoft.com/office/drawing/2014/main" id="{9DDC528B-9989-538A-A794-F7701B5ED424}"/>
              </a:ext>
            </a:extLst>
          </p:cNvPr>
          <p:cNvSpPr txBox="1"/>
          <p:nvPr/>
        </p:nvSpPr>
        <p:spPr>
          <a:xfrm>
            <a:off x="3627119" y="1196114"/>
            <a:ext cx="6543041" cy="400110"/>
          </a:xfrm>
          <a:prstGeom prst="rect">
            <a:avLst/>
          </a:prstGeom>
          <a:noFill/>
        </p:spPr>
        <p:txBody>
          <a:bodyPr wrap="square" rtlCol="0">
            <a:spAutoFit/>
          </a:bodyPr>
          <a:lstStyle/>
          <a:p>
            <a:r>
              <a:rPr lang="en-GB" sz="2000" b="1" dirty="0">
                <a:solidFill>
                  <a:schemeClr val="accent1"/>
                </a:solidFill>
                <a:latin typeface="+mj-lt"/>
              </a:rPr>
              <a:t>Well-informed advice is defensible advice</a:t>
            </a:r>
          </a:p>
        </p:txBody>
      </p:sp>
      <p:sp>
        <p:nvSpPr>
          <p:cNvPr id="4" name="TextBox 3">
            <a:extLst>
              <a:ext uri="{FF2B5EF4-FFF2-40B4-BE49-F238E27FC236}">
                <a16:creationId xmlns:a16="http://schemas.microsoft.com/office/drawing/2014/main" id="{84B2BDE6-AB13-68D4-202B-50BA55624C53}"/>
              </a:ext>
            </a:extLst>
          </p:cNvPr>
          <p:cNvSpPr txBox="1"/>
          <p:nvPr/>
        </p:nvSpPr>
        <p:spPr>
          <a:xfrm>
            <a:off x="3617251" y="1596223"/>
            <a:ext cx="6903429" cy="3375283"/>
          </a:xfrm>
          <a:prstGeom prst="rect">
            <a:avLst/>
          </a:prstGeom>
          <a:noFill/>
        </p:spPr>
        <p:txBody>
          <a:bodyPr wrap="square" rtlCol="0">
            <a:spAutoFit/>
          </a:bodyPr>
          <a:lstStyle/>
          <a:p>
            <a:pPr>
              <a:spcAft>
                <a:spcPts val="500"/>
              </a:spcAft>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Risk insight helps show you've considered your customer's circumstances before you advise</a:t>
            </a:r>
          </a:p>
          <a:p>
            <a:pPr>
              <a:spcAft>
                <a:spcPts val="500"/>
              </a:spcAft>
            </a:pPr>
            <a:endParaRPr lang="en-GB" dirty="0"/>
          </a:p>
          <a:p>
            <a:pPr>
              <a:spcAft>
                <a:spcPts val="500"/>
              </a:spcAft>
            </a:pPr>
            <a:r>
              <a:rPr lang="en-GB" b="1" dirty="0">
                <a:solidFill>
                  <a:schemeClr val="accent1"/>
                </a:solidFill>
                <a:latin typeface="+mj-lt"/>
              </a:rPr>
              <a:t>Where it supports you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Consumer Duty</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Evidence you have considered customer needs and acted to deliver positive outcomes</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Due diligence</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 documented, repeatable check on who you are dealing with</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Audit trail</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 record of what you knew, when - and how you responded</a:t>
            </a:r>
          </a:p>
        </p:txBody>
      </p:sp>
      <p:grpSp>
        <p:nvGrpSpPr>
          <p:cNvPr id="9" name="Group 8">
            <a:extLst>
              <a:ext uri="{FF2B5EF4-FFF2-40B4-BE49-F238E27FC236}">
                <a16:creationId xmlns:a16="http://schemas.microsoft.com/office/drawing/2014/main" id="{4B439577-F567-B503-38CF-25E9F1E6830E}"/>
              </a:ext>
            </a:extLst>
          </p:cNvPr>
          <p:cNvGrpSpPr/>
          <p:nvPr/>
        </p:nvGrpSpPr>
        <p:grpSpPr>
          <a:xfrm>
            <a:off x="253226" y="1196114"/>
            <a:ext cx="2666591" cy="2757715"/>
            <a:chOff x="253226" y="1196114"/>
            <a:chExt cx="2666591" cy="2757715"/>
          </a:xfrm>
        </p:grpSpPr>
        <p:sp>
          <p:nvSpPr>
            <p:cNvPr id="5" name="Rectangle: Rounded Corners 7">
              <a:extLst>
                <a:ext uri="{FF2B5EF4-FFF2-40B4-BE49-F238E27FC236}">
                  <a16:creationId xmlns:a16="http://schemas.microsoft.com/office/drawing/2014/main" id="{048B1E34-31FA-23B2-D95B-29547C6113C9}"/>
                </a:ext>
              </a:extLst>
            </p:cNvPr>
            <p:cNvSpPr/>
            <p:nvPr/>
          </p:nvSpPr>
          <p:spPr>
            <a:xfrm>
              <a:off x="355415" y="1196114"/>
              <a:ext cx="2462212" cy="27577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TextBox 5">
              <a:extLst>
                <a:ext uri="{FF2B5EF4-FFF2-40B4-BE49-F238E27FC236}">
                  <a16:creationId xmlns:a16="http://schemas.microsoft.com/office/drawing/2014/main" id="{8AA4D863-5093-C1A8-AB28-684E7EB97D93}"/>
                </a:ext>
              </a:extLst>
            </p:cNvPr>
            <p:cNvSpPr txBox="1"/>
            <p:nvPr/>
          </p:nvSpPr>
          <p:spPr>
            <a:xfrm>
              <a:off x="253226" y="1535283"/>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Defensible</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Advice</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7" name="Oval 6">
              <a:extLst>
                <a:ext uri="{FF2B5EF4-FFF2-40B4-BE49-F238E27FC236}">
                  <a16:creationId xmlns:a16="http://schemas.microsoft.com/office/drawing/2014/main" id="{96F6CCC8-72E6-B98F-2333-32AC5B2C3ED3}"/>
                </a:ext>
              </a:extLst>
            </p:cNvPr>
            <p:cNvSpPr/>
            <p:nvPr/>
          </p:nvSpPr>
          <p:spPr>
            <a:xfrm>
              <a:off x="1079366" y="2414398"/>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8" name="Graphic 7" descr="List with solid fill">
              <a:extLst>
                <a:ext uri="{FF2B5EF4-FFF2-40B4-BE49-F238E27FC236}">
                  <a16:creationId xmlns:a16="http://schemas.microsoft.com/office/drawing/2014/main" id="{E3F7B020-BB7B-AB23-390A-52433BE25870}"/>
                </a:ext>
              </a:extLst>
            </p:cNvPr>
            <p:cNvPicPr>
              <a:picLocks noChangeAspect="1"/>
            </p:cNvPicPr>
            <p:nvPr/>
          </p:nvPicPr>
          <p:blipFill>
            <a:blip r:embed="rId3"/>
            <a:stretch>
              <a:fillRect/>
            </a:stretch>
          </p:blipFill>
          <p:spPr>
            <a:xfrm>
              <a:off x="1342948" y="2677980"/>
              <a:ext cx="566928" cy="566928"/>
            </a:xfrm>
            <a:prstGeom prst="rect">
              <a:avLst/>
            </a:prstGeom>
          </p:spPr>
        </p:pic>
      </p:grpSp>
      <p:pic>
        <p:nvPicPr>
          <p:cNvPr id="10" name="Picture 9">
            <a:extLst>
              <a:ext uri="{FF2B5EF4-FFF2-40B4-BE49-F238E27FC236}">
                <a16:creationId xmlns:a16="http://schemas.microsoft.com/office/drawing/2014/main" id="{B0E47965-E7B2-BE0B-67FE-8464D0F6A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16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6136A5-A1B4-4C18-E7E0-36AC28062DEA}"/>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Errors &amp; Omissions</a:t>
            </a:r>
          </a:p>
        </p:txBody>
      </p:sp>
      <p:sp>
        <p:nvSpPr>
          <p:cNvPr id="3" name="TextBox 2">
            <a:extLst>
              <a:ext uri="{FF2B5EF4-FFF2-40B4-BE49-F238E27FC236}">
                <a16:creationId xmlns:a16="http://schemas.microsoft.com/office/drawing/2014/main" id="{9DDC528B-9989-538A-A794-F7701B5ED424}"/>
              </a:ext>
            </a:extLst>
          </p:cNvPr>
          <p:cNvSpPr txBox="1"/>
          <p:nvPr/>
        </p:nvSpPr>
        <p:spPr>
          <a:xfrm>
            <a:off x="3627119" y="1196114"/>
            <a:ext cx="6543041" cy="400110"/>
          </a:xfrm>
          <a:prstGeom prst="rect">
            <a:avLst/>
          </a:prstGeom>
          <a:noFill/>
        </p:spPr>
        <p:txBody>
          <a:bodyPr wrap="square" rtlCol="0">
            <a:spAutoFit/>
          </a:bodyPr>
          <a:lstStyle/>
          <a:p>
            <a:r>
              <a:rPr lang="en-GB" sz="2000" b="1" dirty="0">
                <a:solidFill>
                  <a:schemeClr val="accent1"/>
                </a:solidFill>
                <a:latin typeface="+mj-lt"/>
              </a:rPr>
              <a:t>Small mistakes, big consequences</a:t>
            </a:r>
          </a:p>
        </p:txBody>
      </p:sp>
      <p:sp>
        <p:nvSpPr>
          <p:cNvPr id="4" name="TextBox 3">
            <a:extLst>
              <a:ext uri="{FF2B5EF4-FFF2-40B4-BE49-F238E27FC236}">
                <a16:creationId xmlns:a16="http://schemas.microsoft.com/office/drawing/2014/main" id="{84B2BDE6-AB13-68D4-202B-50BA55624C53}"/>
              </a:ext>
            </a:extLst>
          </p:cNvPr>
          <p:cNvSpPr txBox="1"/>
          <p:nvPr/>
        </p:nvSpPr>
        <p:spPr>
          <a:xfrm>
            <a:off x="3617251" y="1596223"/>
            <a:ext cx="6903429" cy="3627788"/>
          </a:xfrm>
          <a:prstGeom prst="rect">
            <a:avLst/>
          </a:prstGeom>
          <a:noFill/>
        </p:spPr>
        <p:txBody>
          <a:bodyPr wrap="square" rtlCol="0">
            <a:spAutoFit/>
          </a:bodyPr>
          <a:lstStyle/>
          <a:p>
            <a:pPr>
              <a:spcAft>
                <a:spcPts val="500"/>
              </a:spcAft>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Errors and omissions (E&amp;O) are mistakes - or things left undone - in the advice, placement or servicing of a policy that cause a customer a loss</a:t>
            </a:r>
          </a:p>
          <a:p>
            <a:pPr>
              <a:spcAft>
                <a:spcPts val="500"/>
              </a:spcAft>
            </a:pPr>
            <a:endParaRPr lang="en-GB" dirty="0"/>
          </a:p>
          <a:p>
            <a:pPr>
              <a:spcAft>
                <a:spcPts val="500"/>
              </a:spcAft>
            </a:pPr>
            <a:r>
              <a:rPr lang="en-GB" b="1" dirty="0">
                <a:solidFill>
                  <a:schemeClr val="accent1"/>
                </a:solidFill>
                <a:latin typeface="+mj-lt"/>
              </a:rPr>
              <a:t>Where they typically arise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Wrong or incomplete information at quote or renewal</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Cover that doesn't match the customer's needs</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Disclosure duties not clearly explained</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Missed deadlines, renewals or claim notifications</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Advice and decisions that weren't recorded</a:t>
            </a:r>
          </a:p>
        </p:txBody>
      </p:sp>
      <p:grpSp>
        <p:nvGrpSpPr>
          <p:cNvPr id="9" name="Group 8">
            <a:extLst>
              <a:ext uri="{FF2B5EF4-FFF2-40B4-BE49-F238E27FC236}">
                <a16:creationId xmlns:a16="http://schemas.microsoft.com/office/drawing/2014/main" id="{4B439577-F567-B503-38CF-25E9F1E6830E}"/>
              </a:ext>
            </a:extLst>
          </p:cNvPr>
          <p:cNvGrpSpPr/>
          <p:nvPr/>
        </p:nvGrpSpPr>
        <p:grpSpPr>
          <a:xfrm>
            <a:off x="253226" y="1196114"/>
            <a:ext cx="2666591" cy="2757715"/>
            <a:chOff x="253226" y="1196114"/>
            <a:chExt cx="2666591" cy="2757715"/>
          </a:xfrm>
        </p:grpSpPr>
        <p:sp>
          <p:nvSpPr>
            <p:cNvPr id="5" name="Rectangle: Rounded Corners 7">
              <a:extLst>
                <a:ext uri="{FF2B5EF4-FFF2-40B4-BE49-F238E27FC236}">
                  <a16:creationId xmlns:a16="http://schemas.microsoft.com/office/drawing/2014/main" id="{048B1E34-31FA-23B2-D95B-29547C6113C9}"/>
                </a:ext>
              </a:extLst>
            </p:cNvPr>
            <p:cNvSpPr/>
            <p:nvPr/>
          </p:nvSpPr>
          <p:spPr>
            <a:xfrm>
              <a:off x="355415" y="1196114"/>
              <a:ext cx="2462212" cy="27577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TextBox 5">
              <a:extLst>
                <a:ext uri="{FF2B5EF4-FFF2-40B4-BE49-F238E27FC236}">
                  <a16:creationId xmlns:a16="http://schemas.microsoft.com/office/drawing/2014/main" id="{8AA4D863-5093-C1A8-AB28-684E7EB97D93}"/>
                </a:ext>
              </a:extLst>
            </p:cNvPr>
            <p:cNvSpPr txBox="1"/>
            <p:nvPr/>
          </p:nvSpPr>
          <p:spPr>
            <a:xfrm>
              <a:off x="253226" y="1535283"/>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E&amp;O</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7" name="Oval 6">
              <a:extLst>
                <a:ext uri="{FF2B5EF4-FFF2-40B4-BE49-F238E27FC236}">
                  <a16:creationId xmlns:a16="http://schemas.microsoft.com/office/drawing/2014/main" id="{96F6CCC8-72E6-B98F-2333-32AC5B2C3ED3}"/>
                </a:ext>
              </a:extLst>
            </p:cNvPr>
            <p:cNvSpPr/>
            <p:nvPr/>
          </p:nvSpPr>
          <p:spPr>
            <a:xfrm>
              <a:off x="1079366" y="2414398"/>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8" name="Graphic 7" descr="List with solid fill">
              <a:extLst>
                <a:ext uri="{FF2B5EF4-FFF2-40B4-BE49-F238E27FC236}">
                  <a16:creationId xmlns:a16="http://schemas.microsoft.com/office/drawing/2014/main" id="{E3F7B020-BB7B-AB23-390A-52433BE25870}"/>
                </a:ext>
              </a:extLst>
            </p:cNvPr>
            <p:cNvPicPr>
              <a:picLocks noChangeAspect="1"/>
            </p:cNvPicPr>
            <p:nvPr/>
          </p:nvPicPr>
          <p:blipFill>
            <a:blip r:embed="rId3"/>
            <a:stretch>
              <a:fillRect/>
            </a:stretch>
          </p:blipFill>
          <p:spPr>
            <a:xfrm>
              <a:off x="1342948" y="2677980"/>
              <a:ext cx="566928" cy="566928"/>
            </a:xfrm>
            <a:prstGeom prst="rect">
              <a:avLst/>
            </a:prstGeom>
          </p:spPr>
        </p:pic>
      </p:grpSp>
      <p:pic>
        <p:nvPicPr>
          <p:cNvPr id="10" name="Picture 9">
            <a:extLst>
              <a:ext uri="{FF2B5EF4-FFF2-40B4-BE49-F238E27FC236}">
                <a16:creationId xmlns:a16="http://schemas.microsoft.com/office/drawing/2014/main" id="{B0E47965-E7B2-BE0B-67FE-8464D0F6A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1125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7">
            <a:extLst>
              <a:ext uri="{FF2B5EF4-FFF2-40B4-BE49-F238E27FC236}">
                <a16:creationId xmlns:a16="http://schemas.microsoft.com/office/drawing/2014/main" id="{72CD9E37-02EA-DD22-3DAA-3F996F3E598A}"/>
              </a:ext>
            </a:extLst>
          </p:cNvPr>
          <p:cNvSpPr/>
          <p:nvPr/>
        </p:nvSpPr>
        <p:spPr>
          <a:xfrm>
            <a:off x="1224503" y="2011680"/>
            <a:ext cx="2462212" cy="36118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11" name="TextBox 10">
            <a:extLst>
              <a:ext uri="{FF2B5EF4-FFF2-40B4-BE49-F238E27FC236}">
                <a16:creationId xmlns:a16="http://schemas.microsoft.com/office/drawing/2014/main" id="{7678EEE3-7821-68EA-DAD6-E17B4FD7D67A}"/>
              </a:ext>
            </a:extLst>
          </p:cNvPr>
          <p:cNvSpPr txBox="1"/>
          <p:nvPr/>
        </p:nvSpPr>
        <p:spPr>
          <a:xfrm>
            <a:off x="1079537" y="2240280"/>
            <a:ext cx="2611508"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Brokers</a:t>
            </a:r>
          </a:p>
        </p:txBody>
      </p:sp>
      <p:sp>
        <p:nvSpPr>
          <p:cNvPr id="16" name="TextBox 1">
            <a:extLst>
              <a:ext uri="{FF2B5EF4-FFF2-40B4-BE49-F238E27FC236}">
                <a16:creationId xmlns:a16="http://schemas.microsoft.com/office/drawing/2014/main" id="{919FB3FA-0CD4-F96E-830B-8F0059FFEB4A}"/>
              </a:ext>
            </a:extLst>
          </p:cNvPr>
          <p:cNvSpPr txBox="1"/>
          <p:nvPr/>
        </p:nvSpPr>
        <p:spPr>
          <a:xfrm>
            <a:off x="2817627" y="502920"/>
            <a:ext cx="655672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Who Feels the Impact?</a:t>
            </a:r>
          </a:p>
        </p:txBody>
      </p:sp>
      <p:sp>
        <p:nvSpPr>
          <p:cNvPr id="18" name="Oval 17">
            <a:extLst>
              <a:ext uri="{FF2B5EF4-FFF2-40B4-BE49-F238E27FC236}">
                <a16:creationId xmlns:a16="http://schemas.microsoft.com/office/drawing/2014/main" id="{B9512B4D-1A05-A544-94B4-98967CFA067C}"/>
              </a:ext>
            </a:extLst>
          </p:cNvPr>
          <p:cNvSpPr/>
          <p:nvPr/>
        </p:nvSpPr>
        <p:spPr>
          <a:xfrm>
            <a:off x="1838245"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19" name="Rectangle: Rounded Corners 7">
            <a:extLst>
              <a:ext uri="{FF2B5EF4-FFF2-40B4-BE49-F238E27FC236}">
                <a16:creationId xmlns:a16="http://schemas.microsoft.com/office/drawing/2014/main" id="{2746B280-2BDD-546A-BD7E-35599EFCD5AD}"/>
              </a:ext>
            </a:extLst>
          </p:cNvPr>
          <p:cNvSpPr/>
          <p:nvPr/>
        </p:nvSpPr>
        <p:spPr>
          <a:xfrm>
            <a:off x="4864884" y="2011680"/>
            <a:ext cx="2462212" cy="36118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7" name="TextBox 6">
            <a:extLst>
              <a:ext uri="{FF2B5EF4-FFF2-40B4-BE49-F238E27FC236}">
                <a16:creationId xmlns:a16="http://schemas.microsoft.com/office/drawing/2014/main" id="{FD020D05-6FA5-7C68-9A95-B42741DAFFB6}"/>
              </a:ext>
            </a:extLst>
          </p:cNvPr>
          <p:cNvSpPr txBox="1"/>
          <p:nvPr/>
        </p:nvSpPr>
        <p:spPr>
          <a:xfrm>
            <a:off x="4762695" y="2240280"/>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Insurers</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20" name="Rectangle: Rounded Corners 7">
            <a:extLst>
              <a:ext uri="{FF2B5EF4-FFF2-40B4-BE49-F238E27FC236}">
                <a16:creationId xmlns:a16="http://schemas.microsoft.com/office/drawing/2014/main" id="{3A68DCDA-3A2F-64E7-C57B-4A04ACA8FAB8}"/>
              </a:ext>
            </a:extLst>
          </p:cNvPr>
          <p:cNvSpPr/>
          <p:nvPr/>
        </p:nvSpPr>
        <p:spPr>
          <a:xfrm>
            <a:off x="8636784" y="2011680"/>
            <a:ext cx="2462212" cy="36118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4" name="TextBox 3">
            <a:extLst>
              <a:ext uri="{FF2B5EF4-FFF2-40B4-BE49-F238E27FC236}">
                <a16:creationId xmlns:a16="http://schemas.microsoft.com/office/drawing/2014/main" id="{96B90A73-B5F4-89CD-49AB-1C9E4D197DCE}"/>
              </a:ext>
            </a:extLst>
          </p:cNvPr>
          <p:cNvSpPr txBox="1"/>
          <p:nvPr/>
        </p:nvSpPr>
        <p:spPr>
          <a:xfrm>
            <a:off x="8445851" y="2240280"/>
            <a:ext cx="266659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Customers</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22" name="Oval 21">
            <a:extLst>
              <a:ext uri="{FF2B5EF4-FFF2-40B4-BE49-F238E27FC236}">
                <a16:creationId xmlns:a16="http://schemas.microsoft.com/office/drawing/2014/main" id="{AA013BEE-34EC-94C6-B502-831852D8D924}"/>
              </a:ext>
            </a:extLst>
          </p:cNvPr>
          <p:cNvSpPr/>
          <p:nvPr/>
        </p:nvSpPr>
        <p:spPr>
          <a:xfrm>
            <a:off x="5588835"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23" name="Oval 22">
            <a:extLst>
              <a:ext uri="{FF2B5EF4-FFF2-40B4-BE49-F238E27FC236}">
                <a16:creationId xmlns:a16="http://schemas.microsoft.com/office/drawing/2014/main" id="{374200D8-94FB-5161-1C65-F2B21CF6D430}"/>
              </a:ext>
            </a:extLst>
          </p:cNvPr>
          <p:cNvSpPr/>
          <p:nvPr/>
        </p:nvSpPr>
        <p:spPr>
          <a:xfrm>
            <a:off x="9401418"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2" name="Picture 1">
            <a:extLst>
              <a:ext uri="{FF2B5EF4-FFF2-40B4-BE49-F238E27FC236}">
                <a16:creationId xmlns:a16="http://schemas.microsoft.com/office/drawing/2014/main" id="{CBC7D406-D008-7CFF-D047-312BB45997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822960" y="1280160"/>
            <a:ext cx="10515600" cy="457200"/>
          </a:xfrm>
          <a:prstGeom prst="rect">
            <a:avLst/>
          </a:prstGeom>
          <a:noFill/>
        </p:spPr>
        <p:txBody>
          <a:bodyPr wrap="square">
            <a:spAutoFit/>
          </a:bodyPr>
          <a:lstStyle/>
          <a:p>
            <a:pPr algn="ctr"/>
            <a:r>
              <a:rPr sz="1600" b="1">
                <a:solidFill>
                  <a:srgbClr val="7FD1E8"/>
                </a:solidFill>
              </a:rPr>
              <a:t>One mistake can ripple through the whole distribution chain</a:t>
            </a:r>
          </a:p>
        </p:txBody>
      </p:sp>
      <p:pic>
        <p:nvPicPr>
          <p:cNvPr id="25" name="Picture 24" descr="handshake.png"/>
          <p:cNvPicPr>
            <a:picLocks noChangeAspect="1"/>
          </p:cNvPicPr>
          <p:nvPr/>
        </p:nvPicPr>
        <p:blipFill>
          <a:blip r:embed="rId4"/>
          <a:stretch>
            <a:fillRect/>
          </a:stretch>
        </p:blipFill>
        <p:spPr>
          <a:xfrm>
            <a:off x="2083539" y="3171374"/>
            <a:ext cx="603504" cy="603504"/>
          </a:xfrm>
          <a:prstGeom prst="rect">
            <a:avLst/>
          </a:prstGeom>
        </p:spPr>
      </p:pic>
      <p:sp>
        <p:nvSpPr>
          <p:cNvPr id="26" name="TextBox 25"/>
          <p:cNvSpPr txBox="1"/>
          <p:nvPr/>
        </p:nvSpPr>
        <p:spPr>
          <a:xfrm>
            <a:off x="1361663" y="4206240"/>
            <a:ext cx="2187892" cy="1280160"/>
          </a:xfrm>
          <a:prstGeom prst="rect">
            <a:avLst/>
          </a:prstGeom>
          <a:noFill/>
        </p:spPr>
        <p:txBody>
          <a:bodyPr wrap="square">
            <a:spAutoFit/>
          </a:bodyPr>
          <a:lstStyle/>
          <a:p>
            <a:pPr algn="ctr"/>
            <a:r>
              <a:rPr sz="1400">
                <a:solidFill>
                  <a:srgbClr val="FFFFFF"/>
                </a:solidFill>
              </a:rPr>
              <a:t>Claims land first on the broker, alongside higher scrutiny and the cost of PI cover.</a:t>
            </a:r>
          </a:p>
        </p:txBody>
      </p:sp>
      <p:pic>
        <p:nvPicPr>
          <p:cNvPr id="27" name="Picture 26" descr="insurer.png"/>
          <p:cNvPicPr>
            <a:picLocks noChangeAspect="1"/>
          </p:cNvPicPr>
          <p:nvPr/>
        </p:nvPicPr>
        <p:blipFill>
          <a:blip r:embed="rId5"/>
          <a:stretch>
            <a:fillRect/>
          </a:stretch>
        </p:blipFill>
        <p:spPr>
          <a:xfrm>
            <a:off x="5834129" y="3171374"/>
            <a:ext cx="603504" cy="603504"/>
          </a:xfrm>
          <a:prstGeom prst="rect">
            <a:avLst/>
          </a:prstGeom>
        </p:spPr>
      </p:pic>
      <p:sp>
        <p:nvSpPr>
          <p:cNvPr id="28" name="TextBox 27"/>
          <p:cNvSpPr txBox="1"/>
          <p:nvPr/>
        </p:nvSpPr>
        <p:spPr>
          <a:xfrm>
            <a:off x="5002044" y="4206240"/>
            <a:ext cx="2187892" cy="1280160"/>
          </a:xfrm>
          <a:prstGeom prst="rect">
            <a:avLst/>
          </a:prstGeom>
          <a:noFill/>
        </p:spPr>
        <p:txBody>
          <a:bodyPr wrap="square">
            <a:spAutoFit/>
          </a:bodyPr>
          <a:lstStyle/>
          <a:p>
            <a:pPr algn="ctr"/>
            <a:r>
              <a:rPr sz="1400">
                <a:solidFill>
                  <a:srgbClr val="FFFFFF"/>
                </a:solidFill>
              </a:rPr>
              <a:t>Disputed claims and a growing reliance on accurate data from the distribution chain.</a:t>
            </a:r>
          </a:p>
        </p:txBody>
      </p:sp>
      <p:pic>
        <p:nvPicPr>
          <p:cNvPr id="29" name="Picture 28" descr="users.png"/>
          <p:cNvPicPr>
            <a:picLocks noChangeAspect="1"/>
          </p:cNvPicPr>
          <p:nvPr/>
        </p:nvPicPr>
        <p:blipFill>
          <a:blip r:embed="rId6"/>
          <a:stretch>
            <a:fillRect/>
          </a:stretch>
        </p:blipFill>
        <p:spPr>
          <a:xfrm>
            <a:off x="9646712" y="3171374"/>
            <a:ext cx="603504" cy="603504"/>
          </a:xfrm>
          <a:prstGeom prst="rect">
            <a:avLst/>
          </a:prstGeom>
        </p:spPr>
      </p:pic>
      <p:sp>
        <p:nvSpPr>
          <p:cNvPr id="30" name="TextBox 29"/>
          <p:cNvSpPr txBox="1"/>
          <p:nvPr/>
        </p:nvSpPr>
        <p:spPr>
          <a:xfrm>
            <a:off x="8773944" y="4206240"/>
            <a:ext cx="2187892" cy="1280160"/>
          </a:xfrm>
          <a:prstGeom prst="rect">
            <a:avLst/>
          </a:prstGeom>
          <a:noFill/>
        </p:spPr>
        <p:txBody>
          <a:bodyPr wrap="square">
            <a:spAutoFit/>
          </a:bodyPr>
          <a:lstStyle/>
          <a:p>
            <a:pPr algn="ctr"/>
            <a:r>
              <a:rPr sz="1400">
                <a:solidFill>
                  <a:srgbClr val="FFFFFF"/>
                </a:solidFill>
              </a:rPr>
              <a:t>Gaps in cover, reduced or declined claims and a loss of trust when it matters most.</a:t>
            </a:r>
          </a:p>
        </p:txBody>
      </p:sp>
    </p:spTree>
    <p:extLst>
      <p:ext uri="{BB962C8B-B14F-4D97-AF65-F5344CB8AC3E}">
        <p14:creationId xmlns:p14="http://schemas.microsoft.com/office/powerpoint/2010/main" val="344160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6136A5-A1B4-4C18-E7E0-36AC28062DEA}"/>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Impact: Brokers</a:t>
            </a:r>
          </a:p>
        </p:txBody>
      </p:sp>
      <p:sp>
        <p:nvSpPr>
          <p:cNvPr id="3" name="TextBox 2">
            <a:extLst>
              <a:ext uri="{FF2B5EF4-FFF2-40B4-BE49-F238E27FC236}">
                <a16:creationId xmlns:a16="http://schemas.microsoft.com/office/drawing/2014/main" id="{9DDC528B-9989-538A-A794-F7701B5ED424}"/>
              </a:ext>
            </a:extLst>
          </p:cNvPr>
          <p:cNvSpPr txBox="1"/>
          <p:nvPr/>
        </p:nvSpPr>
        <p:spPr>
          <a:xfrm>
            <a:off x="3627119" y="1196114"/>
            <a:ext cx="6543041" cy="400110"/>
          </a:xfrm>
          <a:prstGeom prst="rect">
            <a:avLst/>
          </a:prstGeom>
          <a:noFill/>
        </p:spPr>
        <p:txBody>
          <a:bodyPr wrap="square" rtlCol="0">
            <a:spAutoFit/>
          </a:bodyPr>
          <a:lstStyle/>
          <a:p>
            <a:r>
              <a:rPr lang="en-GB" sz="2000" b="1" dirty="0">
                <a:solidFill>
                  <a:schemeClr val="accent1"/>
                </a:solidFill>
                <a:latin typeface="+mj-lt"/>
              </a:rPr>
              <a:t>Where the claim often lands first</a:t>
            </a:r>
          </a:p>
        </p:txBody>
      </p:sp>
      <p:sp>
        <p:nvSpPr>
          <p:cNvPr id="4" name="TextBox 3">
            <a:extLst>
              <a:ext uri="{FF2B5EF4-FFF2-40B4-BE49-F238E27FC236}">
                <a16:creationId xmlns:a16="http://schemas.microsoft.com/office/drawing/2014/main" id="{84B2BDE6-AB13-68D4-202B-50BA55624C53}"/>
              </a:ext>
            </a:extLst>
          </p:cNvPr>
          <p:cNvSpPr txBox="1"/>
          <p:nvPr/>
        </p:nvSpPr>
        <p:spPr>
          <a:xfrm>
            <a:off x="3617251" y="1596223"/>
            <a:ext cx="6903429" cy="3439403"/>
          </a:xfrm>
          <a:prstGeom prst="rect">
            <a:avLst/>
          </a:prstGeom>
          <a:noFill/>
        </p:spPr>
        <p:txBody>
          <a:bodyPr wrap="square" rtlCol="0">
            <a:spAutoFit/>
          </a:bodyPr>
          <a:lstStyle/>
          <a:p>
            <a:pPr>
              <a:spcAft>
                <a:spcPts val="500"/>
              </a:spcAft>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When a customer's claim is reduced or declined, they frequently look to the broker next</a:t>
            </a:r>
          </a:p>
          <a:p>
            <a:pPr>
              <a:spcAft>
                <a:spcPts val="500"/>
              </a:spcAft>
            </a:pPr>
            <a:endParaRPr lang="en-GB" dirty="0"/>
          </a:p>
          <a:p>
            <a:pPr>
              <a:spcAft>
                <a:spcPts val="500"/>
              </a:spcAft>
            </a:pPr>
            <a:r>
              <a:rPr lang="en-GB" b="1" dirty="0">
                <a:solidFill>
                  <a:schemeClr val="accent1"/>
                </a:solidFill>
                <a:latin typeface="+mj-lt"/>
              </a:rPr>
              <a:t>What it means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More PI claims, and costly ones to defend</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PI premiums and terms that follow the claims cycle</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Insurers look closely at controls and claims handling</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 higher bar under Consumer Duty</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Evidence positive outcomes - don't just assert them</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Records can decide the outcome</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Weak file notes leave little room for a defence</a:t>
            </a:r>
          </a:p>
        </p:txBody>
      </p:sp>
      <p:grpSp>
        <p:nvGrpSpPr>
          <p:cNvPr id="9" name="Group 8">
            <a:extLst>
              <a:ext uri="{FF2B5EF4-FFF2-40B4-BE49-F238E27FC236}">
                <a16:creationId xmlns:a16="http://schemas.microsoft.com/office/drawing/2014/main" id="{4B439577-F567-B503-38CF-25E9F1E6830E}"/>
              </a:ext>
            </a:extLst>
          </p:cNvPr>
          <p:cNvGrpSpPr/>
          <p:nvPr/>
        </p:nvGrpSpPr>
        <p:grpSpPr>
          <a:xfrm>
            <a:off x="253226" y="1196114"/>
            <a:ext cx="2666591" cy="2757715"/>
            <a:chOff x="253226" y="1196114"/>
            <a:chExt cx="2666591" cy="2757715"/>
          </a:xfrm>
        </p:grpSpPr>
        <p:sp>
          <p:nvSpPr>
            <p:cNvPr id="5" name="Rectangle: Rounded Corners 7">
              <a:extLst>
                <a:ext uri="{FF2B5EF4-FFF2-40B4-BE49-F238E27FC236}">
                  <a16:creationId xmlns:a16="http://schemas.microsoft.com/office/drawing/2014/main" id="{048B1E34-31FA-23B2-D95B-29547C6113C9}"/>
                </a:ext>
              </a:extLst>
            </p:cNvPr>
            <p:cNvSpPr/>
            <p:nvPr/>
          </p:nvSpPr>
          <p:spPr>
            <a:xfrm>
              <a:off x="355415" y="1196114"/>
              <a:ext cx="2462212" cy="27577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TextBox 5">
              <a:extLst>
                <a:ext uri="{FF2B5EF4-FFF2-40B4-BE49-F238E27FC236}">
                  <a16:creationId xmlns:a16="http://schemas.microsoft.com/office/drawing/2014/main" id="{8AA4D863-5093-C1A8-AB28-684E7EB97D93}"/>
                </a:ext>
              </a:extLst>
            </p:cNvPr>
            <p:cNvSpPr txBox="1"/>
            <p:nvPr/>
          </p:nvSpPr>
          <p:spPr>
            <a:xfrm>
              <a:off x="253226" y="1535283"/>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Brokers</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7" name="Oval 6">
              <a:extLst>
                <a:ext uri="{FF2B5EF4-FFF2-40B4-BE49-F238E27FC236}">
                  <a16:creationId xmlns:a16="http://schemas.microsoft.com/office/drawing/2014/main" id="{96F6CCC8-72E6-B98F-2333-32AC5B2C3ED3}"/>
                </a:ext>
              </a:extLst>
            </p:cNvPr>
            <p:cNvSpPr/>
            <p:nvPr/>
          </p:nvSpPr>
          <p:spPr>
            <a:xfrm>
              <a:off x="1079366" y="2414398"/>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8" name="Graphic 7" descr="List with solid fill">
              <a:extLst>
                <a:ext uri="{FF2B5EF4-FFF2-40B4-BE49-F238E27FC236}">
                  <a16:creationId xmlns:a16="http://schemas.microsoft.com/office/drawing/2014/main" id="{E3F7B020-BB7B-AB23-390A-52433BE25870}"/>
                </a:ext>
              </a:extLst>
            </p:cNvPr>
            <p:cNvPicPr>
              <a:picLocks noChangeAspect="1"/>
            </p:cNvPicPr>
            <p:nvPr/>
          </p:nvPicPr>
          <p:blipFill>
            <a:blip r:embed="rId3"/>
            <a:stretch>
              <a:fillRect/>
            </a:stretch>
          </p:blipFill>
          <p:spPr>
            <a:xfrm>
              <a:off x="1342948" y="2677980"/>
              <a:ext cx="566928" cy="566928"/>
            </a:xfrm>
            <a:prstGeom prst="rect">
              <a:avLst/>
            </a:prstGeom>
          </p:spPr>
        </p:pic>
      </p:grpSp>
      <p:pic>
        <p:nvPicPr>
          <p:cNvPr id="10" name="Picture 9">
            <a:extLst>
              <a:ext uri="{FF2B5EF4-FFF2-40B4-BE49-F238E27FC236}">
                <a16:creationId xmlns:a16="http://schemas.microsoft.com/office/drawing/2014/main" id="{B0E47965-E7B2-BE0B-67FE-8464D0F6A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9513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6136A5-A1B4-4C18-E7E0-36AC28062DEA}"/>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Impact: Insurers</a:t>
            </a:r>
          </a:p>
        </p:txBody>
      </p:sp>
      <p:sp>
        <p:nvSpPr>
          <p:cNvPr id="3" name="TextBox 2">
            <a:extLst>
              <a:ext uri="{FF2B5EF4-FFF2-40B4-BE49-F238E27FC236}">
                <a16:creationId xmlns:a16="http://schemas.microsoft.com/office/drawing/2014/main" id="{9DDC528B-9989-538A-A794-F7701B5ED424}"/>
              </a:ext>
            </a:extLst>
          </p:cNvPr>
          <p:cNvSpPr txBox="1"/>
          <p:nvPr/>
        </p:nvSpPr>
        <p:spPr>
          <a:xfrm>
            <a:off x="3627119" y="1196114"/>
            <a:ext cx="6543041" cy="400110"/>
          </a:xfrm>
          <a:prstGeom prst="rect">
            <a:avLst/>
          </a:prstGeom>
          <a:noFill/>
        </p:spPr>
        <p:txBody>
          <a:bodyPr wrap="square" rtlCol="0">
            <a:spAutoFit/>
          </a:bodyPr>
          <a:lstStyle/>
          <a:p>
            <a:r>
              <a:rPr lang="en-GB" sz="2000" b="1" dirty="0">
                <a:solidFill>
                  <a:schemeClr val="accent1"/>
                </a:solidFill>
                <a:latin typeface="+mj-lt"/>
              </a:rPr>
              <a:t>Accurate data is the foundation</a:t>
            </a:r>
          </a:p>
        </p:txBody>
      </p:sp>
      <p:sp>
        <p:nvSpPr>
          <p:cNvPr id="4" name="TextBox 3">
            <a:extLst>
              <a:ext uri="{FF2B5EF4-FFF2-40B4-BE49-F238E27FC236}">
                <a16:creationId xmlns:a16="http://schemas.microsoft.com/office/drawing/2014/main" id="{84B2BDE6-AB13-68D4-202B-50BA55624C53}"/>
              </a:ext>
            </a:extLst>
          </p:cNvPr>
          <p:cNvSpPr txBox="1"/>
          <p:nvPr/>
        </p:nvSpPr>
        <p:spPr>
          <a:xfrm>
            <a:off x="3617251" y="1596223"/>
            <a:ext cx="6903429" cy="3627788"/>
          </a:xfrm>
          <a:prstGeom prst="rect">
            <a:avLst/>
          </a:prstGeom>
          <a:noFill/>
        </p:spPr>
        <p:txBody>
          <a:bodyPr wrap="square" rtlCol="0">
            <a:spAutoFit/>
          </a:bodyPr>
          <a:lstStyle/>
          <a:p>
            <a:pPr>
              <a:spcAft>
                <a:spcPts val="500"/>
              </a:spcAft>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Insurers depend on accurate information from the distribution chain - when it is wrong, the cost shows up in claims and complaints</a:t>
            </a:r>
          </a:p>
          <a:p>
            <a:pPr>
              <a:spcAft>
                <a:spcPts val="500"/>
              </a:spcAft>
            </a:pPr>
            <a:endParaRPr lang="en-GB" dirty="0"/>
          </a:p>
          <a:p>
            <a:pPr>
              <a:spcAft>
                <a:spcPts val="500"/>
              </a:spcAft>
            </a:pPr>
            <a:r>
              <a:rPr lang="en-GB" b="1" dirty="0">
                <a:solidFill>
                  <a:schemeClr val="accent1"/>
                </a:solidFill>
                <a:latin typeface="+mj-lt"/>
              </a:rPr>
              <a:t>What it means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Pricing and risk selection built on weaker data</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Wrong sums insured or trading details distort the risk</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More disputed and reduced claims</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Gaps between what was declared and what is found</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Greater regulatory attention on the whole chain</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Consumer Duty looks at outcomes across intermediaries too</a:t>
            </a:r>
          </a:p>
        </p:txBody>
      </p:sp>
      <p:grpSp>
        <p:nvGrpSpPr>
          <p:cNvPr id="9" name="Group 8">
            <a:extLst>
              <a:ext uri="{FF2B5EF4-FFF2-40B4-BE49-F238E27FC236}">
                <a16:creationId xmlns:a16="http://schemas.microsoft.com/office/drawing/2014/main" id="{4B439577-F567-B503-38CF-25E9F1E6830E}"/>
              </a:ext>
            </a:extLst>
          </p:cNvPr>
          <p:cNvGrpSpPr/>
          <p:nvPr/>
        </p:nvGrpSpPr>
        <p:grpSpPr>
          <a:xfrm>
            <a:off x="253226" y="1196114"/>
            <a:ext cx="2666591" cy="2757715"/>
            <a:chOff x="253226" y="1196114"/>
            <a:chExt cx="2666591" cy="2757715"/>
          </a:xfrm>
        </p:grpSpPr>
        <p:sp>
          <p:nvSpPr>
            <p:cNvPr id="5" name="Rectangle: Rounded Corners 7">
              <a:extLst>
                <a:ext uri="{FF2B5EF4-FFF2-40B4-BE49-F238E27FC236}">
                  <a16:creationId xmlns:a16="http://schemas.microsoft.com/office/drawing/2014/main" id="{048B1E34-31FA-23B2-D95B-29547C6113C9}"/>
                </a:ext>
              </a:extLst>
            </p:cNvPr>
            <p:cNvSpPr/>
            <p:nvPr/>
          </p:nvSpPr>
          <p:spPr>
            <a:xfrm>
              <a:off x="355415" y="1196114"/>
              <a:ext cx="2462212" cy="27577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TextBox 5">
              <a:extLst>
                <a:ext uri="{FF2B5EF4-FFF2-40B4-BE49-F238E27FC236}">
                  <a16:creationId xmlns:a16="http://schemas.microsoft.com/office/drawing/2014/main" id="{8AA4D863-5093-C1A8-AB28-684E7EB97D93}"/>
                </a:ext>
              </a:extLst>
            </p:cNvPr>
            <p:cNvSpPr txBox="1"/>
            <p:nvPr/>
          </p:nvSpPr>
          <p:spPr>
            <a:xfrm>
              <a:off x="253226" y="1535283"/>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Insurers</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7" name="Oval 6">
              <a:extLst>
                <a:ext uri="{FF2B5EF4-FFF2-40B4-BE49-F238E27FC236}">
                  <a16:creationId xmlns:a16="http://schemas.microsoft.com/office/drawing/2014/main" id="{96F6CCC8-72E6-B98F-2333-32AC5B2C3ED3}"/>
                </a:ext>
              </a:extLst>
            </p:cNvPr>
            <p:cNvSpPr/>
            <p:nvPr/>
          </p:nvSpPr>
          <p:spPr>
            <a:xfrm>
              <a:off x="1079366" y="2414398"/>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8" name="Graphic 7" descr="List with solid fill">
              <a:extLst>
                <a:ext uri="{FF2B5EF4-FFF2-40B4-BE49-F238E27FC236}">
                  <a16:creationId xmlns:a16="http://schemas.microsoft.com/office/drawing/2014/main" id="{E3F7B020-BB7B-AB23-390A-52433BE25870}"/>
                </a:ext>
              </a:extLst>
            </p:cNvPr>
            <p:cNvPicPr>
              <a:picLocks noChangeAspect="1"/>
            </p:cNvPicPr>
            <p:nvPr/>
          </p:nvPicPr>
          <p:blipFill>
            <a:blip r:embed="rId3"/>
            <a:stretch>
              <a:fillRect/>
            </a:stretch>
          </p:blipFill>
          <p:spPr>
            <a:xfrm>
              <a:off x="1342948" y="2677980"/>
              <a:ext cx="566928" cy="566928"/>
            </a:xfrm>
            <a:prstGeom prst="rect">
              <a:avLst/>
            </a:prstGeom>
          </p:spPr>
        </p:pic>
      </p:grpSp>
      <p:pic>
        <p:nvPicPr>
          <p:cNvPr id="10" name="Picture 9">
            <a:extLst>
              <a:ext uri="{FF2B5EF4-FFF2-40B4-BE49-F238E27FC236}">
                <a16:creationId xmlns:a16="http://schemas.microsoft.com/office/drawing/2014/main" id="{B0E47965-E7B2-BE0B-67FE-8464D0F6A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7284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6136A5-A1B4-4C18-E7E0-36AC28062DEA}"/>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Impact: Customers</a:t>
            </a:r>
          </a:p>
        </p:txBody>
      </p:sp>
      <p:sp>
        <p:nvSpPr>
          <p:cNvPr id="3" name="TextBox 2">
            <a:extLst>
              <a:ext uri="{FF2B5EF4-FFF2-40B4-BE49-F238E27FC236}">
                <a16:creationId xmlns:a16="http://schemas.microsoft.com/office/drawing/2014/main" id="{9DDC528B-9989-538A-A794-F7701B5ED424}"/>
              </a:ext>
            </a:extLst>
          </p:cNvPr>
          <p:cNvSpPr txBox="1"/>
          <p:nvPr/>
        </p:nvSpPr>
        <p:spPr>
          <a:xfrm>
            <a:off x="3627119" y="1196114"/>
            <a:ext cx="6543041" cy="400110"/>
          </a:xfrm>
          <a:prstGeom prst="rect">
            <a:avLst/>
          </a:prstGeom>
          <a:noFill/>
        </p:spPr>
        <p:txBody>
          <a:bodyPr wrap="square" rtlCol="0">
            <a:spAutoFit/>
          </a:bodyPr>
          <a:lstStyle/>
          <a:p>
            <a:r>
              <a:rPr lang="en-GB" sz="2000" b="1" dirty="0">
                <a:solidFill>
                  <a:schemeClr val="accent1"/>
                </a:solidFill>
                <a:latin typeface="+mj-lt"/>
              </a:rPr>
              <a:t>The people who pay for the gaps</a:t>
            </a:r>
          </a:p>
        </p:txBody>
      </p:sp>
      <p:sp>
        <p:nvSpPr>
          <p:cNvPr id="4" name="TextBox 3">
            <a:extLst>
              <a:ext uri="{FF2B5EF4-FFF2-40B4-BE49-F238E27FC236}">
                <a16:creationId xmlns:a16="http://schemas.microsoft.com/office/drawing/2014/main" id="{84B2BDE6-AB13-68D4-202B-50BA55624C53}"/>
              </a:ext>
            </a:extLst>
          </p:cNvPr>
          <p:cNvSpPr txBox="1"/>
          <p:nvPr/>
        </p:nvSpPr>
        <p:spPr>
          <a:xfrm>
            <a:off x="3617251" y="1596223"/>
            <a:ext cx="6903429" cy="3098284"/>
          </a:xfrm>
          <a:prstGeom prst="rect">
            <a:avLst/>
          </a:prstGeom>
          <a:noFill/>
        </p:spPr>
        <p:txBody>
          <a:bodyPr wrap="square" rtlCol="0">
            <a:spAutoFit/>
          </a:bodyPr>
          <a:lstStyle/>
          <a:p>
            <a:pPr>
              <a:spcAft>
                <a:spcPts val="500"/>
              </a:spcAft>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An error is often only found at the worst moment - when the customer claims</a:t>
            </a:r>
          </a:p>
          <a:p>
            <a:pPr>
              <a:spcAft>
                <a:spcPts val="500"/>
              </a:spcAft>
            </a:pPr>
            <a:endPar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a:p>
            <a:pPr>
              <a:spcAft>
                <a:spcPts val="500"/>
              </a:spcAft>
            </a:pPr>
            <a:r>
              <a:rPr lang="en-GB" b="1" dirty="0">
                <a:solidFill>
                  <a:schemeClr val="accent1"/>
                </a:solidFill>
                <a:latin typeface="+mj-lt"/>
              </a:rPr>
              <a:t>What it means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Underinsurance and gaps in cover</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Claims reduced or declined over inaccurate information</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Financial and operational disruption</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Especially for SMEs, where a loss can threaten the business</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Delays, complaints and lost trust</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In the broker, the insurer and insurance as a whole</a:t>
            </a:r>
          </a:p>
        </p:txBody>
      </p:sp>
      <p:grpSp>
        <p:nvGrpSpPr>
          <p:cNvPr id="9" name="Group 8">
            <a:extLst>
              <a:ext uri="{FF2B5EF4-FFF2-40B4-BE49-F238E27FC236}">
                <a16:creationId xmlns:a16="http://schemas.microsoft.com/office/drawing/2014/main" id="{4B439577-F567-B503-38CF-25E9F1E6830E}"/>
              </a:ext>
            </a:extLst>
          </p:cNvPr>
          <p:cNvGrpSpPr/>
          <p:nvPr/>
        </p:nvGrpSpPr>
        <p:grpSpPr>
          <a:xfrm>
            <a:off x="253226" y="1196114"/>
            <a:ext cx="2666591" cy="2757715"/>
            <a:chOff x="253226" y="1196114"/>
            <a:chExt cx="2666591" cy="2757715"/>
          </a:xfrm>
        </p:grpSpPr>
        <p:sp>
          <p:nvSpPr>
            <p:cNvPr id="5" name="Rectangle: Rounded Corners 7">
              <a:extLst>
                <a:ext uri="{FF2B5EF4-FFF2-40B4-BE49-F238E27FC236}">
                  <a16:creationId xmlns:a16="http://schemas.microsoft.com/office/drawing/2014/main" id="{048B1E34-31FA-23B2-D95B-29547C6113C9}"/>
                </a:ext>
              </a:extLst>
            </p:cNvPr>
            <p:cNvSpPr/>
            <p:nvPr/>
          </p:nvSpPr>
          <p:spPr>
            <a:xfrm>
              <a:off x="355415" y="1196114"/>
              <a:ext cx="2462212" cy="27577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TextBox 5">
              <a:extLst>
                <a:ext uri="{FF2B5EF4-FFF2-40B4-BE49-F238E27FC236}">
                  <a16:creationId xmlns:a16="http://schemas.microsoft.com/office/drawing/2014/main" id="{8AA4D863-5093-C1A8-AB28-684E7EB97D93}"/>
                </a:ext>
              </a:extLst>
            </p:cNvPr>
            <p:cNvSpPr txBox="1"/>
            <p:nvPr/>
          </p:nvSpPr>
          <p:spPr>
            <a:xfrm>
              <a:off x="253226" y="1535283"/>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Customers</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7" name="Oval 6">
              <a:extLst>
                <a:ext uri="{FF2B5EF4-FFF2-40B4-BE49-F238E27FC236}">
                  <a16:creationId xmlns:a16="http://schemas.microsoft.com/office/drawing/2014/main" id="{96F6CCC8-72E6-B98F-2333-32AC5B2C3ED3}"/>
                </a:ext>
              </a:extLst>
            </p:cNvPr>
            <p:cNvSpPr/>
            <p:nvPr/>
          </p:nvSpPr>
          <p:spPr>
            <a:xfrm>
              <a:off x="1079366" y="2414398"/>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8" name="Graphic 7" descr="List with solid fill">
              <a:extLst>
                <a:ext uri="{FF2B5EF4-FFF2-40B4-BE49-F238E27FC236}">
                  <a16:creationId xmlns:a16="http://schemas.microsoft.com/office/drawing/2014/main" id="{E3F7B020-BB7B-AB23-390A-52433BE25870}"/>
                </a:ext>
              </a:extLst>
            </p:cNvPr>
            <p:cNvPicPr>
              <a:picLocks noChangeAspect="1"/>
            </p:cNvPicPr>
            <p:nvPr/>
          </p:nvPicPr>
          <p:blipFill>
            <a:blip r:embed="rId3"/>
            <a:stretch>
              <a:fillRect/>
            </a:stretch>
          </p:blipFill>
          <p:spPr>
            <a:xfrm>
              <a:off x="1342948" y="2677980"/>
              <a:ext cx="566928" cy="566928"/>
            </a:xfrm>
            <a:prstGeom prst="rect">
              <a:avLst/>
            </a:prstGeom>
          </p:spPr>
        </p:pic>
      </p:grpSp>
      <p:pic>
        <p:nvPicPr>
          <p:cNvPr id="10" name="Picture 9">
            <a:extLst>
              <a:ext uri="{FF2B5EF4-FFF2-40B4-BE49-F238E27FC236}">
                <a16:creationId xmlns:a16="http://schemas.microsoft.com/office/drawing/2014/main" id="{B0E47965-E7B2-BE0B-67FE-8464D0F6A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657600" y="5074920"/>
            <a:ext cx="1737360" cy="822960"/>
          </a:xfrm>
          <a:prstGeom prst="rect">
            <a:avLst/>
          </a:prstGeom>
          <a:noFill/>
        </p:spPr>
        <p:txBody>
          <a:bodyPr wrap="none">
            <a:spAutoFit/>
          </a:bodyPr>
          <a:lstStyle/>
          <a:p>
            <a:r>
              <a:rPr sz="4800" b="1">
                <a:solidFill>
                  <a:srgbClr val="7FD1E8"/>
                </a:solidFill>
              </a:rPr>
              <a:t>68%</a:t>
            </a:r>
          </a:p>
        </p:txBody>
      </p:sp>
      <p:sp>
        <p:nvSpPr>
          <p:cNvPr id="12" name="TextBox 11"/>
          <p:cNvSpPr txBox="1"/>
          <p:nvPr/>
        </p:nvSpPr>
        <p:spPr>
          <a:xfrm>
            <a:off x="5440680" y="5120640"/>
            <a:ext cx="5120640" cy="914400"/>
          </a:xfrm>
          <a:prstGeom prst="rect">
            <a:avLst/>
          </a:prstGeom>
          <a:noFill/>
        </p:spPr>
        <p:txBody>
          <a:bodyPr wrap="square">
            <a:spAutoFit/>
          </a:bodyPr>
          <a:lstStyle/>
          <a:p>
            <a:r>
              <a:rPr sz="1600">
                <a:solidFill>
                  <a:srgbClr val="FFFFFF"/>
                </a:solidFill>
              </a:rPr>
              <a:t>of brokers report an increase in claims being reduced or declined due to discrepancies</a:t>
            </a:r>
          </a:p>
          <a:p>
            <a:r>
              <a:rPr sz="1100" i="1">
                <a:solidFill>
                  <a:srgbClr val="B8C7D9"/>
                </a:solidFill>
              </a:rPr>
              <a:t>Aviva Broker Barometer 2026, as cited by Cardinus</a:t>
            </a:r>
          </a:p>
        </p:txBody>
      </p:sp>
    </p:spTree>
    <p:extLst>
      <p:ext uri="{BB962C8B-B14F-4D97-AF65-F5344CB8AC3E}">
        <p14:creationId xmlns:p14="http://schemas.microsoft.com/office/powerpoint/2010/main" val="1923783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6136A5-A1B4-4C18-E7E0-36AC28062DEA}"/>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Reducing E&amp;O Risk</a:t>
            </a:r>
          </a:p>
        </p:txBody>
      </p:sp>
      <p:sp>
        <p:nvSpPr>
          <p:cNvPr id="3" name="TextBox 2">
            <a:extLst>
              <a:ext uri="{FF2B5EF4-FFF2-40B4-BE49-F238E27FC236}">
                <a16:creationId xmlns:a16="http://schemas.microsoft.com/office/drawing/2014/main" id="{9DDC528B-9989-538A-A794-F7701B5ED424}"/>
              </a:ext>
            </a:extLst>
          </p:cNvPr>
          <p:cNvSpPr txBox="1"/>
          <p:nvPr/>
        </p:nvSpPr>
        <p:spPr>
          <a:xfrm>
            <a:off x="3627119" y="1196114"/>
            <a:ext cx="6543041" cy="400110"/>
          </a:xfrm>
          <a:prstGeom prst="rect">
            <a:avLst/>
          </a:prstGeom>
          <a:noFill/>
        </p:spPr>
        <p:txBody>
          <a:bodyPr wrap="square" rtlCol="0">
            <a:spAutoFit/>
          </a:bodyPr>
          <a:lstStyle/>
          <a:p>
            <a:r>
              <a:rPr lang="en-GB" sz="2000" b="1" dirty="0">
                <a:solidFill>
                  <a:schemeClr val="accent1"/>
                </a:solidFill>
                <a:latin typeface="+mj-lt"/>
              </a:rPr>
              <a:t>Better data, records and conversations</a:t>
            </a:r>
          </a:p>
        </p:txBody>
      </p:sp>
      <p:sp>
        <p:nvSpPr>
          <p:cNvPr id="4" name="TextBox 3">
            <a:extLst>
              <a:ext uri="{FF2B5EF4-FFF2-40B4-BE49-F238E27FC236}">
                <a16:creationId xmlns:a16="http://schemas.microsoft.com/office/drawing/2014/main" id="{84B2BDE6-AB13-68D4-202B-50BA55624C53}"/>
              </a:ext>
            </a:extLst>
          </p:cNvPr>
          <p:cNvSpPr txBox="1"/>
          <p:nvPr/>
        </p:nvSpPr>
        <p:spPr>
          <a:xfrm>
            <a:off x="3617251" y="1596223"/>
            <a:ext cx="6903429" cy="3627788"/>
          </a:xfrm>
          <a:prstGeom prst="rect">
            <a:avLst/>
          </a:prstGeom>
          <a:noFill/>
        </p:spPr>
        <p:txBody>
          <a:bodyPr wrap="square" rtlCol="0">
            <a:spAutoFit/>
          </a:bodyPr>
          <a:lstStyle/>
          <a:p>
            <a:pPr>
              <a:spcAft>
                <a:spcPts val="500"/>
              </a:spcAft>
            </a:pPr>
            <a:r>
              <a:rPr lang="en-GB" b="1" dirty="0">
                <a:solidFill>
                  <a:schemeClr val="accent1"/>
                </a:solidFill>
                <a:latin typeface="+mj-lt"/>
              </a:rPr>
              <a:t>Practical steps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Get the data right at source</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Verify company details, trading status and financials at quote and renewal</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Explain, don't assume</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Make sure customers understand disclosure duties and policy limits</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Record advice and decisions</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 clear audit trail is your strongest defence</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Monitor through the policy lifecycle</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Changes in a customer's circumstances can create new gaps</a:t>
            </a:r>
          </a:p>
        </p:txBody>
      </p:sp>
      <p:grpSp>
        <p:nvGrpSpPr>
          <p:cNvPr id="9" name="Group 8">
            <a:extLst>
              <a:ext uri="{FF2B5EF4-FFF2-40B4-BE49-F238E27FC236}">
                <a16:creationId xmlns:a16="http://schemas.microsoft.com/office/drawing/2014/main" id="{4B439577-F567-B503-38CF-25E9F1E6830E}"/>
              </a:ext>
            </a:extLst>
          </p:cNvPr>
          <p:cNvGrpSpPr/>
          <p:nvPr/>
        </p:nvGrpSpPr>
        <p:grpSpPr>
          <a:xfrm>
            <a:off x="253226" y="1196114"/>
            <a:ext cx="2666591" cy="2757715"/>
            <a:chOff x="253226" y="1196114"/>
            <a:chExt cx="2666591" cy="2757715"/>
          </a:xfrm>
        </p:grpSpPr>
        <p:sp>
          <p:nvSpPr>
            <p:cNvPr id="5" name="Rectangle: Rounded Corners 7">
              <a:extLst>
                <a:ext uri="{FF2B5EF4-FFF2-40B4-BE49-F238E27FC236}">
                  <a16:creationId xmlns:a16="http://schemas.microsoft.com/office/drawing/2014/main" id="{048B1E34-31FA-23B2-D95B-29547C6113C9}"/>
                </a:ext>
              </a:extLst>
            </p:cNvPr>
            <p:cNvSpPr/>
            <p:nvPr/>
          </p:nvSpPr>
          <p:spPr>
            <a:xfrm>
              <a:off x="355415" y="1196114"/>
              <a:ext cx="2462212" cy="27577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TextBox 5">
              <a:extLst>
                <a:ext uri="{FF2B5EF4-FFF2-40B4-BE49-F238E27FC236}">
                  <a16:creationId xmlns:a16="http://schemas.microsoft.com/office/drawing/2014/main" id="{8AA4D863-5093-C1A8-AB28-684E7EB97D93}"/>
                </a:ext>
              </a:extLst>
            </p:cNvPr>
            <p:cNvSpPr txBox="1"/>
            <p:nvPr/>
          </p:nvSpPr>
          <p:spPr>
            <a:xfrm>
              <a:off x="253226" y="1535283"/>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Prevention</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7" name="Oval 6">
              <a:extLst>
                <a:ext uri="{FF2B5EF4-FFF2-40B4-BE49-F238E27FC236}">
                  <a16:creationId xmlns:a16="http://schemas.microsoft.com/office/drawing/2014/main" id="{96F6CCC8-72E6-B98F-2333-32AC5B2C3ED3}"/>
                </a:ext>
              </a:extLst>
            </p:cNvPr>
            <p:cNvSpPr/>
            <p:nvPr/>
          </p:nvSpPr>
          <p:spPr>
            <a:xfrm>
              <a:off x="1079366" y="2414398"/>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8" name="Graphic 7" descr="List with solid fill">
              <a:extLst>
                <a:ext uri="{FF2B5EF4-FFF2-40B4-BE49-F238E27FC236}">
                  <a16:creationId xmlns:a16="http://schemas.microsoft.com/office/drawing/2014/main" id="{E3F7B020-BB7B-AB23-390A-52433BE25870}"/>
                </a:ext>
              </a:extLst>
            </p:cNvPr>
            <p:cNvPicPr>
              <a:picLocks noChangeAspect="1"/>
            </p:cNvPicPr>
            <p:nvPr/>
          </p:nvPicPr>
          <p:blipFill>
            <a:blip r:embed="rId3"/>
            <a:stretch>
              <a:fillRect/>
            </a:stretch>
          </p:blipFill>
          <p:spPr>
            <a:xfrm>
              <a:off x="1342948" y="2677980"/>
              <a:ext cx="566928" cy="566928"/>
            </a:xfrm>
            <a:prstGeom prst="rect">
              <a:avLst/>
            </a:prstGeom>
          </p:spPr>
        </p:pic>
      </p:grpSp>
      <p:pic>
        <p:nvPicPr>
          <p:cNvPr id="10" name="Picture 9">
            <a:extLst>
              <a:ext uri="{FF2B5EF4-FFF2-40B4-BE49-F238E27FC236}">
                <a16:creationId xmlns:a16="http://schemas.microsoft.com/office/drawing/2014/main" id="{B0E47965-E7B2-BE0B-67FE-8464D0F6A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715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6136A5-A1B4-4C18-E7E0-36AC28062DEA}"/>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Save Time, Focus Effort</a:t>
            </a:r>
          </a:p>
        </p:txBody>
      </p:sp>
      <p:sp>
        <p:nvSpPr>
          <p:cNvPr id="3" name="TextBox 2">
            <a:extLst>
              <a:ext uri="{FF2B5EF4-FFF2-40B4-BE49-F238E27FC236}">
                <a16:creationId xmlns:a16="http://schemas.microsoft.com/office/drawing/2014/main" id="{9DDC528B-9989-538A-A794-F7701B5ED424}"/>
              </a:ext>
            </a:extLst>
          </p:cNvPr>
          <p:cNvSpPr txBox="1"/>
          <p:nvPr/>
        </p:nvSpPr>
        <p:spPr>
          <a:xfrm>
            <a:off x="3627119" y="1196114"/>
            <a:ext cx="6543041" cy="400110"/>
          </a:xfrm>
          <a:prstGeom prst="rect">
            <a:avLst/>
          </a:prstGeom>
          <a:noFill/>
        </p:spPr>
        <p:txBody>
          <a:bodyPr wrap="square" rtlCol="0">
            <a:spAutoFit/>
          </a:bodyPr>
          <a:lstStyle/>
          <a:p>
            <a:r>
              <a:rPr lang="en-GB" sz="2000" b="1" dirty="0">
                <a:solidFill>
                  <a:schemeClr val="accent1"/>
                </a:solidFill>
                <a:latin typeface="+mj-lt"/>
              </a:rPr>
              <a:t>Put your time where it's most valuable</a:t>
            </a:r>
          </a:p>
        </p:txBody>
      </p:sp>
      <p:sp>
        <p:nvSpPr>
          <p:cNvPr id="4" name="TextBox 3">
            <a:extLst>
              <a:ext uri="{FF2B5EF4-FFF2-40B4-BE49-F238E27FC236}">
                <a16:creationId xmlns:a16="http://schemas.microsoft.com/office/drawing/2014/main" id="{84B2BDE6-AB13-68D4-202B-50BA55624C53}"/>
              </a:ext>
            </a:extLst>
          </p:cNvPr>
          <p:cNvSpPr txBox="1"/>
          <p:nvPr/>
        </p:nvSpPr>
        <p:spPr>
          <a:xfrm>
            <a:off x="3617251" y="1596223"/>
            <a:ext cx="6903429" cy="3627788"/>
          </a:xfrm>
          <a:prstGeom prst="rect">
            <a:avLst/>
          </a:prstGeom>
          <a:noFill/>
        </p:spPr>
        <p:txBody>
          <a:bodyPr wrap="square" rtlCol="0">
            <a:spAutoFit/>
          </a:bodyPr>
          <a:lstStyle/>
          <a:p>
            <a:pPr>
              <a:spcAft>
                <a:spcPts val="500"/>
              </a:spcAft>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Risk signals help you sort your pipeline before you invest hours in it</a:t>
            </a:r>
          </a:p>
          <a:p>
            <a:pPr>
              <a:spcAft>
                <a:spcPts val="500"/>
              </a:spcAft>
            </a:pPr>
            <a:endParaRPr lang="en-GB" dirty="0"/>
          </a:p>
          <a:p>
            <a:pPr>
              <a:spcAft>
                <a:spcPts val="500"/>
              </a:spcAft>
            </a:pPr>
            <a:r>
              <a:rPr lang="en-GB" b="1" dirty="0">
                <a:solidFill>
                  <a:schemeClr val="accent1"/>
                </a:solidFill>
                <a:latin typeface="+mj-lt"/>
              </a:rPr>
              <a:t>How brokers can use them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Screen prospects early</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Check new leads before the first meeting, not after the quote</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Prioritise the strongest opportunities</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Healthy, growing companies first - higher risk needs a different approach</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Monitor existing clients</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Hear about changes as they happen, not at renewal</a:t>
            </a:r>
          </a:p>
        </p:txBody>
      </p:sp>
      <p:grpSp>
        <p:nvGrpSpPr>
          <p:cNvPr id="9" name="Group 8">
            <a:extLst>
              <a:ext uri="{FF2B5EF4-FFF2-40B4-BE49-F238E27FC236}">
                <a16:creationId xmlns:a16="http://schemas.microsoft.com/office/drawing/2014/main" id="{4B439577-F567-B503-38CF-25E9F1E6830E}"/>
              </a:ext>
            </a:extLst>
          </p:cNvPr>
          <p:cNvGrpSpPr/>
          <p:nvPr/>
        </p:nvGrpSpPr>
        <p:grpSpPr>
          <a:xfrm>
            <a:off x="253226" y="1196114"/>
            <a:ext cx="2666591" cy="2757715"/>
            <a:chOff x="253226" y="1196114"/>
            <a:chExt cx="2666591" cy="2757715"/>
          </a:xfrm>
        </p:grpSpPr>
        <p:sp>
          <p:nvSpPr>
            <p:cNvPr id="5" name="Rectangle: Rounded Corners 7">
              <a:extLst>
                <a:ext uri="{FF2B5EF4-FFF2-40B4-BE49-F238E27FC236}">
                  <a16:creationId xmlns:a16="http://schemas.microsoft.com/office/drawing/2014/main" id="{048B1E34-31FA-23B2-D95B-29547C6113C9}"/>
                </a:ext>
              </a:extLst>
            </p:cNvPr>
            <p:cNvSpPr/>
            <p:nvPr/>
          </p:nvSpPr>
          <p:spPr>
            <a:xfrm>
              <a:off x="355415" y="1196114"/>
              <a:ext cx="2462212" cy="27577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TextBox 5">
              <a:extLst>
                <a:ext uri="{FF2B5EF4-FFF2-40B4-BE49-F238E27FC236}">
                  <a16:creationId xmlns:a16="http://schemas.microsoft.com/office/drawing/2014/main" id="{8AA4D863-5093-C1A8-AB28-684E7EB97D93}"/>
                </a:ext>
              </a:extLst>
            </p:cNvPr>
            <p:cNvSpPr txBox="1"/>
            <p:nvPr/>
          </p:nvSpPr>
          <p:spPr>
            <a:xfrm>
              <a:off x="253226" y="1535283"/>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Smarter</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Prioritisation</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7" name="Oval 6">
              <a:extLst>
                <a:ext uri="{FF2B5EF4-FFF2-40B4-BE49-F238E27FC236}">
                  <a16:creationId xmlns:a16="http://schemas.microsoft.com/office/drawing/2014/main" id="{96F6CCC8-72E6-B98F-2333-32AC5B2C3ED3}"/>
                </a:ext>
              </a:extLst>
            </p:cNvPr>
            <p:cNvSpPr/>
            <p:nvPr/>
          </p:nvSpPr>
          <p:spPr>
            <a:xfrm>
              <a:off x="1079366" y="2414398"/>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8" name="Graphic 7" descr="List with solid fill">
              <a:extLst>
                <a:ext uri="{FF2B5EF4-FFF2-40B4-BE49-F238E27FC236}">
                  <a16:creationId xmlns:a16="http://schemas.microsoft.com/office/drawing/2014/main" id="{E3F7B020-BB7B-AB23-390A-52433BE25870}"/>
                </a:ext>
              </a:extLst>
            </p:cNvPr>
            <p:cNvPicPr>
              <a:picLocks noChangeAspect="1"/>
            </p:cNvPicPr>
            <p:nvPr/>
          </p:nvPicPr>
          <p:blipFill>
            <a:blip r:embed="rId3"/>
            <a:stretch>
              <a:fillRect/>
            </a:stretch>
          </p:blipFill>
          <p:spPr>
            <a:xfrm>
              <a:off x="1342948" y="2677980"/>
              <a:ext cx="566928" cy="566928"/>
            </a:xfrm>
            <a:prstGeom prst="rect">
              <a:avLst/>
            </a:prstGeom>
          </p:spPr>
        </p:pic>
      </p:grpSp>
      <p:pic>
        <p:nvPicPr>
          <p:cNvPr id="10" name="Picture 9">
            <a:extLst>
              <a:ext uri="{FF2B5EF4-FFF2-40B4-BE49-F238E27FC236}">
                <a16:creationId xmlns:a16="http://schemas.microsoft.com/office/drawing/2014/main" id="{B0E47965-E7B2-BE0B-67FE-8464D0F6A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16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8889E-0158-9CF5-1EAE-7D4DE78603C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13CF913-BD60-87C6-3A4A-FFF7620DC437}"/>
              </a:ext>
            </a:extLst>
          </p:cNvPr>
          <p:cNvSpPr>
            <a:spLocks noGrp="1"/>
          </p:cNvSpPr>
          <p:nvPr>
            <p:ph type="ctrTitle"/>
          </p:nvPr>
        </p:nvSpPr>
        <p:spPr/>
        <p:txBody>
          <a:bodyPr/>
          <a:lstStyle/>
          <a:p>
            <a:r>
              <a:rPr lang="en-GB" dirty="0"/>
              <a:t>Real life examples</a:t>
            </a:r>
          </a:p>
        </p:txBody>
      </p:sp>
    </p:spTree>
    <p:extLst>
      <p:ext uri="{BB962C8B-B14F-4D97-AF65-F5344CB8AC3E}">
        <p14:creationId xmlns:p14="http://schemas.microsoft.com/office/powerpoint/2010/main" val="106469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6136A5-A1B4-4C18-E7E0-36AC28062DEA}"/>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Real-Life Example: A Missed Flag</a:t>
            </a:r>
          </a:p>
        </p:txBody>
      </p:sp>
      <p:sp>
        <p:nvSpPr>
          <p:cNvPr id="3" name="TextBox 2">
            <a:extLst>
              <a:ext uri="{FF2B5EF4-FFF2-40B4-BE49-F238E27FC236}">
                <a16:creationId xmlns:a16="http://schemas.microsoft.com/office/drawing/2014/main" id="{9DDC528B-9989-538A-A794-F7701B5ED424}"/>
              </a:ext>
            </a:extLst>
          </p:cNvPr>
          <p:cNvSpPr txBox="1"/>
          <p:nvPr/>
        </p:nvSpPr>
        <p:spPr>
          <a:xfrm>
            <a:off x="3627119" y="1196114"/>
            <a:ext cx="6543041" cy="400110"/>
          </a:xfrm>
          <a:prstGeom prst="rect">
            <a:avLst/>
          </a:prstGeom>
          <a:noFill/>
        </p:spPr>
        <p:txBody>
          <a:bodyPr wrap="square" rtlCol="0">
            <a:spAutoFit/>
          </a:bodyPr>
          <a:lstStyle/>
          <a:p>
            <a:r>
              <a:rPr lang="en-GB" sz="2000" b="1" dirty="0">
                <a:solidFill>
                  <a:schemeClr val="accent1"/>
                </a:solidFill>
                <a:latin typeface="+mj-lt"/>
              </a:rPr>
              <a:t>A broker customer story from 2024</a:t>
            </a:r>
          </a:p>
        </p:txBody>
      </p:sp>
      <p:sp>
        <p:nvSpPr>
          <p:cNvPr id="4" name="TextBox 3">
            <a:extLst>
              <a:ext uri="{FF2B5EF4-FFF2-40B4-BE49-F238E27FC236}">
                <a16:creationId xmlns:a16="http://schemas.microsoft.com/office/drawing/2014/main" id="{84B2BDE6-AB13-68D4-202B-50BA55624C53}"/>
              </a:ext>
            </a:extLst>
          </p:cNvPr>
          <p:cNvSpPr txBox="1"/>
          <p:nvPr/>
        </p:nvSpPr>
        <p:spPr>
          <a:xfrm>
            <a:off x="3627119" y="1714409"/>
            <a:ext cx="6903429" cy="3588162"/>
          </a:xfrm>
          <a:prstGeom prst="rect">
            <a:avLst/>
          </a:prstGeom>
          <a:noFill/>
        </p:spPr>
        <p:txBody>
          <a:bodyPr wrap="square" rtlCol="0">
            <a:spAutoFit/>
          </a:bodyPr>
          <a:lstStyle/>
          <a:p>
            <a:pPr>
              <a:spcAft>
                <a:spcPts val="500"/>
              </a:spcAft>
            </a:pPr>
            <a:r>
              <a:rPr lang="en-GB" b="1" dirty="0">
                <a:solidFill>
                  <a:schemeClr val="accent1"/>
                </a:solidFill>
                <a:latin typeface="+mj-lt"/>
              </a:rPr>
              <a:t>What happened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The audit process used a standard credit report, attached to the client's file</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No adverse director history was flagged - so it was never disclosed to the insurer</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When the client tried to claim, it was identified by Insurers that they had multiple adverse director histories for both directors</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The insurer cancelled the policy</a:t>
            </a:r>
          </a:p>
          <a:p>
            <a:pPr>
              <a:spcAft>
                <a:spcPts val="500"/>
              </a:spcAft>
            </a:pPr>
            <a:endParaRPr lang="en-GB" dirty="0"/>
          </a:p>
          <a:p>
            <a:pPr>
              <a:spcAft>
                <a:spcPts val="500"/>
              </a:spcAft>
            </a:pPr>
            <a:r>
              <a:rPr lang="en-GB" b="1" dirty="0">
                <a:solidFill>
                  <a:schemeClr val="accent1"/>
                </a:solidFill>
                <a:latin typeface="+mj-lt"/>
              </a:rPr>
              <a:t>Run through screening instead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The director flags were raised in the platform and stated clearly on the report</a:t>
            </a:r>
          </a:p>
        </p:txBody>
      </p:sp>
      <p:grpSp>
        <p:nvGrpSpPr>
          <p:cNvPr id="9" name="Group 8">
            <a:extLst>
              <a:ext uri="{FF2B5EF4-FFF2-40B4-BE49-F238E27FC236}">
                <a16:creationId xmlns:a16="http://schemas.microsoft.com/office/drawing/2014/main" id="{4B439577-F567-B503-38CF-25E9F1E6830E}"/>
              </a:ext>
            </a:extLst>
          </p:cNvPr>
          <p:cNvGrpSpPr/>
          <p:nvPr/>
        </p:nvGrpSpPr>
        <p:grpSpPr>
          <a:xfrm>
            <a:off x="253226" y="1196114"/>
            <a:ext cx="2666591" cy="2757715"/>
            <a:chOff x="253226" y="1196114"/>
            <a:chExt cx="2666591" cy="2757715"/>
          </a:xfrm>
        </p:grpSpPr>
        <p:sp>
          <p:nvSpPr>
            <p:cNvPr id="5" name="Rectangle: Rounded Corners 7">
              <a:extLst>
                <a:ext uri="{FF2B5EF4-FFF2-40B4-BE49-F238E27FC236}">
                  <a16:creationId xmlns:a16="http://schemas.microsoft.com/office/drawing/2014/main" id="{048B1E34-31FA-23B2-D95B-29547C6113C9}"/>
                </a:ext>
              </a:extLst>
            </p:cNvPr>
            <p:cNvSpPr/>
            <p:nvPr/>
          </p:nvSpPr>
          <p:spPr>
            <a:xfrm>
              <a:off x="355415" y="1196114"/>
              <a:ext cx="2462212" cy="27577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TextBox 5">
              <a:extLst>
                <a:ext uri="{FF2B5EF4-FFF2-40B4-BE49-F238E27FC236}">
                  <a16:creationId xmlns:a16="http://schemas.microsoft.com/office/drawing/2014/main" id="{8AA4D863-5093-C1A8-AB28-684E7EB97D93}"/>
                </a:ext>
              </a:extLst>
            </p:cNvPr>
            <p:cNvSpPr txBox="1"/>
            <p:nvPr/>
          </p:nvSpPr>
          <p:spPr>
            <a:xfrm>
              <a:off x="253226" y="1535283"/>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Real-Life</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Example</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7" name="Oval 6">
              <a:extLst>
                <a:ext uri="{FF2B5EF4-FFF2-40B4-BE49-F238E27FC236}">
                  <a16:creationId xmlns:a16="http://schemas.microsoft.com/office/drawing/2014/main" id="{96F6CCC8-72E6-B98F-2333-32AC5B2C3ED3}"/>
                </a:ext>
              </a:extLst>
            </p:cNvPr>
            <p:cNvSpPr/>
            <p:nvPr/>
          </p:nvSpPr>
          <p:spPr>
            <a:xfrm>
              <a:off x="1079366" y="2414398"/>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8" name="Graphic 7" descr="List with solid fill">
              <a:extLst>
                <a:ext uri="{FF2B5EF4-FFF2-40B4-BE49-F238E27FC236}">
                  <a16:creationId xmlns:a16="http://schemas.microsoft.com/office/drawing/2014/main" id="{E3F7B020-BB7B-AB23-390A-52433BE25870}"/>
                </a:ext>
              </a:extLst>
            </p:cNvPr>
            <p:cNvPicPr>
              <a:picLocks noChangeAspect="1"/>
            </p:cNvPicPr>
            <p:nvPr/>
          </p:nvPicPr>
          <p:blipFill>
            <a:blip r:embed="rId3"/>
            <a:stretch>
              <a:fillRect/>
            </a:stretch>
          </p:blipFill>
          <p:spPr>
            <a:xfrm>
              <a:off x="1342948" y="2677980"/>
              <a:ext cx="566928" cy="566928"/>
            </a:xfrm>
            <a:prstGeom prst="rect">
              <a:avLst/>
            </a:prstGeom>
          </p:spPr>
        </p:pic>
      </p:grpSp>
      <p:pic>
        <p:nvPicPr>
          <p:cNvPr id="10" name="Picture 9">
            <a:extLst>
              <a:ext uri="{FF2B5EF4-FFF2-40B4-BE49-F238E27FC236}">
                <a16:creationId xmlns:a16="http://schemas.microsoft.com/office/drawing/2014/main" id="{B0E47965-E7B2-BE0B-67FE-8464D0F6A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8540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7">
            <a:extLst>
              <a:ext uri="{FF2B5EF4-FFF2-40B4-BE49-F238E27FC236}">
                <a16:creationId xmlns:a16="http://schemas.microsoft.com/office/drawing/2014/main" id="{72CD9E37-02EA-DD22-3DAA-3F996F3E598A}"/>
              </a:ext>
            </a:extLst>
          </p:cNvPr>
          <p:cNvSpPr/>
          <p:nvPr/>
        </p:nvSpPr>
        <p:spPr>
          <a:xfrm>
            <a:off x="1224503" y="2011680"/>
            <a:ext cx="2462212" cy="33832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11" name="TextBox 10">
            <a:extLst>
              <a:ext uri="{FF2B5EF4-FFF2-40B4-BE49-F238E27FC236}">
                <a16:creationId xmlns:a16="http://schemas.microsoft.com/office/drawing/2014/main" id="{7678EEE3-7821-68EA-DAD6-E17B4FD7D67A}"/>
              </a:ext>
            </a:extLst>
          </p:cNvPr>
          <p:cNvSpPr txBox="1"/>
          <p:nvPr/>
        </p:nvSpPr>
        <p:spPr>
          <a:xfrm>
            <a:off x="1079537" y="2148840"/>
            <a:ext cx="2611508"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June 2020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Directors join</a:t>
            </a:r>
          </a:p>
        </p:txBody>
      </p:sp>
      <p:sp>
        <p:nvSpPr>
          <p:cNvPr id="16" name="TextBox 1">
            <a:extLst>
              <a:ext uri="{FF2B5EF4-FFF2-40B4-BE49-F238E27FC236}">
                <a16:creationId xmlns:a16="http://schemas.microsoft.com/office/drawing/2014/main" id="{919FB3FA-0CD4-F96E-830B-8F0059FFEB4A}"/>
              </a:ext>
            </a:extLst>
          </p:cNvPr>
          <p:cNvSpPr txBox="1"/>
          <p:nvPr/>
        </p:nvSpPr>
        <p:spPr>
          <a:xfrm>
            <a:off x="2817627" y="502920"/>
            <a:ext cx="655672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What the Report Shows</a:t>
            </a:r>
          </a:p>
        </p:txBody>
      </p:sp>
      <p:sp>
        <p:nvSpPr>
          <p:cNvPr id="18" name="Oval 17">
            <a:extLst>
              <a:ext uri="{FF2B5EF4-FFF2-40B4-BE49-F238E27FC236}">
                <a16:creationId xmlns:a16="http://schemas.microsoft.com/office/drawing/2014/main" id="{B9512B4D-1A05-A544-94B4-98967CFA067C}"/>
              </a:ext>
            </a:extLst>
          </p:cNvPr>
          <p:cNvSpPr/>
          <p:nvPr/>
        </p:nvSpPr>
        <p:spPr>
          <a:xfrm>
            <a:off x="1838245"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19" name="Rectangle: Rounded Corners 7">
            <a:extLst>
              <a:ext uri="{FF2B5EF4-FFF2-40B4-BE49-F238E27FC236}">
                <a16:creationId xmlns:a16="http://schemas.microsoft.com/office/drawing/2014/main" id="{2746B280-2BDD-546A-BD7E-35599EFCD5AD}"/>
              </a:ext>
            </a:extLst>
          </p:cNvPr>
          <p:cNvSpPr/>
          <p:nvPr/>
        </p:nvSpPr>
        <p:spPr>
          <a:xfrm>
            <a:off x="4864884" y="2011680"/>
            <a:ext cx="2462212" cy="33832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7" name="TextBox 6">
            <a:extLst>
              <a:ext uri="{FF2B5EF4-FFF2-40B4-BE49-F238E27FC236}">
                <a16:creationId xmlns:a16="http://schemas.microsoft.com/office/drawing/2014/main" id="{FD020D05-6FA5-7C68-9A95-B42741DAFFB6}"/>
              </a:ext>
            </a:extLst>
          </p:cNvPr>
          <p:cNvSpPr txBox="1"/>
          <p:nvPr/>
        </p:nvSpPr>
        <p:spPr>
          <a:xfrm>
            <a:off x="4762695" y="2148840"/>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June 2023</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Other firms fail</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20" name="Rectangle: Rounded Corners 7">
            <a:extLst>
              <a:ext uri="{FF2B5EF4-FFF2-40B4-BE49-F238E27FC236}">
                <a16:creationId xmlns:a16="http://schemas.microsoft.com/office/drawing/2014/main" id="{3A68DCDA-3A2F-64E7-C57B-4A04ACA8FAB8}"/>
              </a:ext>
            </a:extLst>
          </p:cNvPr>
          <p:cNvSpPr/>
          <p:nvPr/>
        </p:nvSpPr>
        <p:spPr>
          <a:xfrm>
            <a:off x="8636784" y="2011680"/>
            <a:ext cx="2462212" cy="33832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4" name="TextBox 3">
            <a:extLst>
              <a:ext uri="{FF2B5EF4-FFF2-40B4-BE49-F238E27FC236}">
                <a16:creationId xmlns:a16="http://schemas.microsoft.com/office/drawing/2014/main" id="{96B90A73-B5F4-89CD-49AB-1C9E4D197DCE}"/>
              </a:ext>
            </a:extLst>
          </p:cNvPr>
          <p:cNvSpPr txBox="1"/>
          <p:nvPr/>
        </p:nvSpPr>
        <p:spPr>
          <a:xfrm>
            <a:off x="8445851" y="2148840"/>
            <a:ext cx="266659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Sept 2026</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In liquidation</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22" name="Oval 21">
            <a:extLst>
              <a:ext uri="{FF2B5EF4-FFF2-40B4-BE49-F238E27FC236}">
                <a16:creationId xmlns:a16="http://schemas.microsoft.com/office/drawing/2014/main" id="{AA013BEE-34EC-94C6-B502-831852D8D924}"/>
              </a:ext>
            </a:extLst>
          </p:cNvPr>
          <p:cNvSpPr/>
          <p:nvPr/>
        </p:nvSpPr>
        <p:spPr>
          <a:xfrm>
            <a:off x="5588835"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23" name="Oval 22">
            <a:extLst>
              <a:ext uri="{FF2B5EF4-FFF2-40B4-BE49-F238E27FC236}">
                <a16:creationId xmlns:a16="http://schemas.microsoft.com/office/drawing/2014/main" id="{374200D8-94FB-5161-1C65-F2B21CF6D430}"/>
              </a:ext>
            </a:extLst>
          </p:cNvPr>
          <p:cNvSpPr/>
          <p:nvPr/>
        </p:nvSpPr>
        <p:spPr>
          <a:xfrm>
            <a:off x="9401418"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2" name="Picture 1">
            <a:extLst>
              <a:ext uri="{FF2B5EF4-FFF2-40B4-BE49-F238E27FC236}">
                <a16:creationId xmlns:a16="http://schemas.microsoft.com/office/drawing/2014/main" id="{CBC7D406-D008-7CFF-D047-312BB45997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822960" y="1280160"/>
            <a:ext cx="10515600" cy="457200"/>
          </a:xfrm>
          <a:prstGeom prst="rect">
            <a:avLst/>
          </a:prstGeom>
          <a:noFill/>
        </p:spPr>
        <p:txBody>
          <a:bodyPr wrap="square">
            <a:spAutoFit/>
          </a:bodyPr>
          <a:lstStyle/>
          <a:p>
            <a:pPr algn="ctr"/>
            <a:r>
              <a:rPr sz="1600" b="1">
                <a:solidFill>
                  <a:srgbClr val="7FD1E8"/>
                </a:solidFill>
              </a:rPr>
              <a:t>Early flags, and the impact down the line</a:t>
            </a:r>
          </a:p>
        </p:txBody>
      </p:sp>
      <p:pic>
        <p:nvPicPr>
          <p:cNvPr id="25" name="Picture 24" descr="usertie.png"/>
          <p:cNvPicPr>
            <a:picLocks noChangeAspect="1"/>
          </p:cNvPicPr>
          <p:nvPr/>
        </p:nvPicPr>
        <p:blipFill>
          <a:blip r:embed="rId4"/>
          <a:stretch>
            <a:fillRect/>
          </a:stretch>
        </p:blipFill>
        <p:spPr>
          <a:xfrm>
            <a:off x="2083539" y="3171374"/>
            <a:ext cx="603504" cy="603504"/>
          </a:xfrm>
          <a:prstGeom prst="rect">
            <a:avLst/>
          </a:prstGeom>
        </p:spPr>
      </p:pic>
      <p:sp>
        <p:nvSpPr>
          <p:cNvPr id="26" name="TextBox 25"/>
          <p:cNvSpPr txBox="1"/>
          <p:nvPr/>
        </p:nvSpPr>
        <p:spPr>
          <a:xfrm>
            <a:off x="1361663" y="4160520"/>
            <a:ext cx="2187892" cy="738664"/>
          </a:xfrm>
          <a:prstGeom prst="rect">
            <a:avLst/>
          </a:prstGeom>
          <a:noFill/>
        </p:spPr>
        <p:txBody>
          <a:bodyPr wrap="square">
            <a:spAutoFit/>
          </a:bodyPr>
          <a:lstStyle/>
          <a:p>
            <a:pPr algn="ctr"/>
            <a:r>
              <a:rPr sz="1400" dirty="0">
                <a:solidFill>
                  <a:srgbClr val="FFFFFF"/>
                </a:solidFill>
              </a:rPr>
              <a:t>Both directors join the company, alongside other directors.</a:t>
            </a:r>
          </a:p>
        </p:txBody>
      </p:sp>
      <p:pic>
        <p:nvPicPr>
          <p:cNvPr id="27" name="Picture 26" descr="buildingx.png"/>
          <p:cNvPicPr>
            <a:picLocks noChangeAspect="1"/>
          </p:cNvPicPr>
          <p:nvPr/>
        </p:nvPicPr>
        <p:blipFill>
          <a:blip r:embed="rId5"/>
          <a:stretch>
            <a:fillRect/>
          </a:stretch>
        </p:blipFill>
        <p:spPr>
          <a:xfrm>
            <a:off x="5834129" y="3171374"/>
            <a:ext cx="603504" cy="603504"/>
          </a:xfrm>
          <a:prstGeom prst="rect">
            <a:avLst/>
          </a:prstGeom>
        </p:spPr>
      </p:pic>
      <p:sp>
        <p:nvSpPr>
          <p:cNvPr id="28" name="TextBox 27"/>
          <p:cNvSpPr txBox="1"/>
          <p:nvPr/>
        </p:nvSpPr>
        <p:spPr>
          <a:xfrm>
            <a:off x="5002044" y="4160520"/>
            <a:ext cx="2187892" cy="1188720"/>
          </a:xfrm>
          <a:prstGeom prst="rect">
            <a:avLst/>
          </a:prstGeom>
          <a:noFill/>
        </p:spPr>
        <p:txBody>
          <a:bodyPr wrap="square">
            <a:spAutoFit/>
          </a:bodyPr>
          <a:lstStyle/>
          <a:p>
            <a:pPr algn="ctr"/>
            <a:r>
              <a:rPr sz="1400">
                <a:solidFill>
                  <a:srgbClr val="FFFFFF"/>
                </a:solidFill>
              </a:rPr>
              <a:t>Two of their other companies enter creditors' voluntary liquidation on the same day.</a:t>
            </a:r>
          </a:p>
        </p:txBody>
      </p:sp>
      <p:pic>
        <p:nvPicPr>
          <p:cNvPr id="29" name="Picture 28" descr="xmark.png"/>
          <p:cNvPicPr>
            <a:picLocks noChangeAspect="1"/>
          </p:cNvPicPr>
          <p:nvPr/>
        </p:nvPicPr>
        <p:blipFill>
          <a:blip r:embed="rId6"/>
          <a:stretch>
            <a:fillRect/>
          </a:stretch>
        </p:blipFill>
        <p:spPr>
          <a:xfrm>
            <a:off x="9646712" y="3171374"/>
            <a:ext cx="603504" cy="603504"/>
          </a:xfrm>
          <a:prstGeom prst="rect">
            <a:avLst/>
          </a:prstGeom>
        </p:spPr>
      </p:pic>
      <p:sp>
        <p:nvSpPr>
          <p:cNvPr id="30" name="TextBox 29"/>
          <p:cNvSpPr txBox="1"/>
          <p:nvPr/>
        </p:nvSpPr>
        <p:spPr>
          <a:xfrm>
            <a:off x="8773944" y="4160520"/>
            <a:ext cx="2187892" cy="1188720"/>
          </a:xfrm>
          <a:prstGeom prst="rect">
            <a:avLst/>
          </a:prstGeom>
          <a:noFill/>
        </p:spPr>
        <p:txBody>
          <a:bodyPr wrap="square">
            <a:spAutoFit/>
          </a:bodyPr>
          <a:lstStyle/>
          <a:p>
            <a:pPr algn="ctr"/>
            <a:r>
              <a:rPr sz="1400">
                <a:solidFill>
                  <a:srgbClr val="FFFFFF"/>
                </a:solidFill>
              </a:rPr>
              <a:t>Resolutions to wind up and liquidator appointments are recorded against the company.</a:t>
            </a:r>
          </a:p>
        </p:txBody>
      </p:sp>
      <p:sp>
        <p:nvSpPr>
          <p:cNvPr id="31" name="TextBox 30"/>
          <p:cNvSpPr txBox="1"/>
          <p:nvPr/>
        </p:nvSpPr>
        <p:spPr>
          <a:xfrm>
            <a:off x="838190" y="5712261"/>
            <a:ext cx="10515600" cy="457200"/>
          </a:xfrm>
          <a:prstGeom prst="rect">
            <a:avLst/>
          </a:prstGeom>
          <a:noFill/>
        </p:spPr>
        <p:txBody>
          <a:bodyPr wrap="square">
            <a:spAutoFit/>
          </a:bodyPr>
          <a:lstStyle/>
          <a:p>
            <a:pPr algn="ctr"/>
            <a:r>
              <a:rPr sz="1400" i="1" dirty="0">
                <a:solidFill>
                  <a:srgbClr val="B8C7D9"/>
                </a:solidFill>
              </a:rPr>
              <a:t>Today's report: 10 open flags, including adverse director history and serious adverse credit information</a:t>
            </a:r>
          </a:p>
        </p:txBody>
      </p:sp>
    </p:spTree>
    <p:extLst>
      <p:ext uri="{BB962C8B-B14F-4D97-AF65-F5344CB8AC3E}">
        <p14:creationId xmlns:p14="http://schemas.microsoft.com/office/powerpoint/2010/main" val="2158115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D49C18-58AF-F7AF-8107-5D8B5D73B324}"/>
              </a:ext>
            </a:extLst>
          </p:cNvPr>
          <p:cNvSpPr>
            <a:spLocks noGrp="1"/>
          </p:cNvSpPr>
          <p:nvPr>
            <p:ph type="ctrTitle"/>
          </p:nvPr>
        </p:nvSpPr>
        <p:spPr/>
        <p:txBody>
          <a:bodyPr/>
          <a:lstStyle/>
          <a:p>
            <a:r>
              <a:rPr lang="en-GB" dirty="0"/>
              <a:t>Can I use this to my advantage?</a:t>
            </a:r>
          </a:p>
        </p:txBody>
      </p:sp>
    </p:spTree>
    <p:extLst>
      <p:ext uri="{BB962C8B-B14F-4D97-AF65-F5344CB8AC3E}">
        <p14:creationId xmlns:p14="http://schemas.microsoft.com/office/powerpoint/2010/main" val="762177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6136A5-A1B4-4C18-E7E0-36AC28062DEA}"/>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Turning Near-Misses into Wins</a:t>
            </a:r>
          </a:p>
        </p:txBody>
      </p:sp>
      <p:sp>
        <p:nvSpPr>
          <p:cNvPr id="3" name="TextBox 2">
            <a:extLst>
              <a:ext uri="{FF2B5EF4-FFF2-40B4-BE49-F238E27FC236}">
                <a16:creationId xmlns:a16="http://schemas.microsoft.com/office/drawing/2014/main" id="{9DDC528B-9989-538A-A794-F7701B5ED424}"/>
              </a:ext>
            </a:extLst>
          </p:cNvPr>
          <p:cNvSpPr txBox="1"/>
          <p:nvPr/>
        </p:nvSpPr>
        <p:spPr>
          <a:xfrm>
            <a:off x="3627119" y="1196114"/>
            <a:ext cx="6543041" cy="400110"/>
          </a:xfrm>
          <a:prstGeom prst="rect">
            <a:avLst/>
          </a:prstGeom>
          <a:noFill/>
        </p:spPr>
        <p:txBody>
          <a:bodyPr wrap="square" rtlCol="0">
            <a:spAutoFit/>
          </a:bodyPr>
          <a:lstStyle/>
          <a:p>
            <a:r>
              <a:rPr lang="en-GB" sz="2000" b="1" dirty="0">
                <a:solidFill>
                  <a:schemeClr val="accent1"/>
                </a:solidFill>
                <a:latin typeface="+mj-lt"/>
              </a:rPr>
              <a:t>A possible error can be your best advert</a:t>
            </a:r>
          </a:p>
        </p:txBody>
      </p:sp>
      <p:sp>
        <p:nvSpPr>
          <p:cNvPr id="4" name="TextBox 3">
            <a:extLst>
              <a:ext uri="{FF2B5EF4-FFF2-40B4-BE49-F238E27FC236}">
                <a16:creationId xmlns:a16="http://schemas.microsoft.com/office/drawing/2014/main" id="{84B2BDE6-AB13-68D4-202B-50BA55624C53}"/>
              </a:ext>
            </a:extLst>
          </p:cNvPr>
          <p:cNvSpPr txBox="1"/>
          <p:nvPr/>
        </p:nvSpPr>
        <p:spPr>
          <a:xfrm>
            <a:off x="3617251" y="1596223"/>
            <a:ext cx="6903429" cy="3627788"/>
          </a:xfrm>
          <a:prstGeom prst="rect">
            <a:avLst/>
          </a:prstGeom>
          <a:noFill/>
        </p:spPr>
        <p:txBody>
          <a:bodyPr wrap="square" rtlCol="0">
            <a:spAutoFit/>
          </a:bodyPr>
          <a:lstStyle/>
          <a:p>
            <a:pPr>
              <a:spcAft>
                <a:spcPts val="500"/>
              </a:spcAft>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Undisclosed risk is a potential errors and omissions problem - for the customer first, and eventually for the broker who missed it</a:t>
            </a:r>
          </a:p>
          <a:p>
            <a:pPr>
              <a:spcAft>
                <a:spcPts val="500"/>
              </a:spcAft>
            </a:pPr>
            <a:endParaRPr lang="en-GB" dirty="0"/>
          </a:p>
          <a:p>
            <a:pPr>
              <a:spcAft>
                <a:spcPts val="500"/>
              </a:spcAft>
            </a:pPr>
            <a:r>
              <a:rPr lang="en-GB" b="1" dirty="0">
                <a:solidFill>
                  <a:schemeClr val="accent1"/>
                </a:solidFill>
                <a:latin typeface="+mj-lt"/>
              </a:rPr>
              <a:t>Two ways it plays out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New business: find what the incumbent missed</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Show a prospect a gap they didn't know existed</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Existing clients: find it before anyone else does</a:t>
            </a:r>
          </a:p>
          <a:p>
            <a:pPr marL="742950" lvl="1" indent="-285750">
              <a:spcAft>
                <a:spcPts val="500"/>
              </a:spcAft>
              <a:buFont typeface="Arial" panose="020B0604020202020204" pitchFamily="34" charset="0"/>
              <a:buChar char="•"/>
            </a:pPr>
            <a:r>
              <a:rPr lang="en-GB"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Engage early, then speak to underwriters with full transparency</a:t>
            </a:r>
          </a:p>
        </p:txBody>
      </p:sp>
      <p:grpSp>
        <p:nvGrpSpPr>
          <p:cNvPr id="9" name="Group 8">
            <a:extLst>
              <a:ext uri="{FF2B5EF4-FFF2-40B4-BE49-F238E27FC236}">
                <a16:creationId xmlns:a16="http://schemas.microsoft.com/office/drawing/2014/main" id="{4B439577-F567-B503-38CF-25E9F1E6830E}"/>
              </a:ext>
            </a:extLst>
          </p:cNvPr>
          <p:cNvGrpSpPr/>
          <p:nvPr/>
        </p:nvGrpSpPr>
        <p:grpSpPr>
          <a:xfrm>
            <a:off x="253226" y="1196114"/>
            <a:ext cx="2666591" cy="2757715"/>
            <a:chOff x="253226" y="1196114"/>
            <a:chExt cx="2666591" cy="2757715"/>
          </a:xfrm>
        </p:grpSpPr>
        <p:sp>
          <p:nvSpPr>
            <p:cNvPr id="5" name="Rectangle: Rounded Corners 7">
              <a:extLst>
                <a:ext uri="{FF2B5EF4-FFF2-40B4-BE49-F238E27FC236}">
                  <a16:creationId xmlns:a16="http://schemas.microsoft.com/office/drawing/2014/main" id="{048B1E34-31FA-23B2-D95B-29547C6113C9}"/>
                </a:ext>
              </a:extLst>
            </p:cNvPr>
            <p:cNvSpPr/>
            <p:nvPr/>
          </p:nvSpPr>
          <p:spPr>
            <a:xfrm>
              <a:off x="355415" y="1196114"/>
              <a:ext cx="2462212" cy="27577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TextBox 5">
              <a:extLst>
                <a:ext uri="{FF2B5EF4-FFF2-40B4-BE49-F238E27FC236}">
                  <a16:creationId xmlns:a16="http://schemas.microsoft.com/office/drawing/2014/main" id="{8AA4D863-5093-C1A8-AB28-684E7EB97D93}"/>
                </a:ext>
              </a:extLst>
            </p:cNvPr>
            <p:cNvSpPr txBox="1"/>
            <p:nvPr/>
          </p:nvSpPr>
          <p:spPr>
            <a:xfrm>
              <a:off x="253226" y="1535283"/>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The</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Opportunity</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7" name="Oval 6">
              <a:extLst>
                <a:ext uri="{FF2B5EF4-FFF2-40B4-BE49-F238E27FC236}">
                  <a16:creationId xmlns:a16="http://schemas.microsoft.com/office/drawing/2014/main" id="{96F6CCC8-72E6-B98F-2333-32AC5B2C3ED3}"/>
                </a:ext>
              </a:extLst>
            </p:cNvPr>
            <p:cNvSpPr/>
            <p:nvPr/>
          </p:nvSpPr>
          <p:spPr>
            <a:xfrm>
              <a:off x="1079366" y="2414398"/>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8" name="Graphic 7" descr="List with solid fill">
              <a:extLst>
                <a:ext uri="{FF2B5EF4-FFF2-40B4-BE49-F238E27FC236}">
                  <a16:creationId xmlns:a16="http://schemas.microsoft.com/office/drawing/2014/main" id="{E3F7B020-BB7B-AB23-390A-52433BE25870}"/>
                </a:ext>
              </a:extLst>
            </p:cNvPr>
            <p:cNvPicPr>
              <a:picLocks noChangeAspect="1"/>
            </p:cNvPicPr>
            <p:nvPr/>
          </p:nvPicPr>
          <p:blipFill>
            <a:blip r:embed="rId3"/>
            <a:stretch>
              <a:fillRect/>
            </a:stretch>
          </p:blipFill>
          <p:spPr>
            <a:xfrm>
              <a:off x="1342948" y="2677980"/>
              <a:ext cx="566928" cy="566928"/>
            </a:xfrm>
            <a:prstGeom prst="rect">
              <a:avLst/>
            </a:prstGeom>
          </p:spPr>
        </p:pic>
      </p:grpSp>
      <p:pic>
        <p:nvPicPr>
          <p:cNvPr id="10" name="Picture 9">
            <a:extLst>
              <a:ext uri="{FF2B5EF4-FFF2-40B4-BE49-F238E27FC236}">
                <a16:creationId xmlns:a16="http://schemas.microsoft.com/office/drawing/2014/main" id="{B0E47965-E7B2-BE0B-67FE-8464D0F6A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7309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DAAA8-0E83-984F-1F7B-8ACF8639C48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C37D293-27A6-70C4-11EF-90932A10FBF3}"/>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Turning Near-Misses into Wins</a:t>
            </a:r>
          </a:p>
        </p:txBody>
      </p:sp>
      <p:grpSp>
        <p:nvGrpSpPr>
          <p:cNvPr id="9" name="Group 8">
            <a:extLst>
              <a:ext uri="{FF2B5EF4-FFF2-40B4-BE49-F238E27FC236}">
                <a16:creationId xmlns:a16="http://schemas.microsoft.com/office/drawing/2014/main" id="{53EF9A1D-72AD-297E-A771-BBCE00F6EF01}"/>
              </a:ext>
            </a:extLst>
          </p:cNvPr>
          <p:cNvGrpSpPr/>
          <p:nvPr/>
        </p:nvGrpSpPr>
        <p:grpSpPr>
          <a:xfrm>
            <a:off x="253226" y="1196114"/>
            <a:ext cx="2666591" cy="2757715"/>
            <a:chOff x="253226" y="1196114"/>
            <a:chExt cx="2666591" cy="2757715"/>
          </a:xfrm>
        </p:grpSpPr>
        <p:sp>
          <p:nvSpPr>
            <p:cNvPr id="5" name="Rectangle: Rounded Corners 7">
              <a:extLst>
                <a:ext uri="{FF2B5EF4-FFF2-40B4-BE49-F238E27FC236}">
                  <a16:creationId xmlns:a16="http://schemas.microsoft.com/office/drawing/2014/main" id="{0D3549BB-394E-992D-F6C0-5BD64506B108}"/>
                </a:ext>
              </a:extLst>
            </p:cNvPr>
            <p:cNvSpPr/>
            <p:nvPr/>
          </p:nvSpPr>
          <p:spPr>
            <a:xfrm>
              <a:off x="355415" y="1196114"/>
              <a:ext cx="2462212" cy="27577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TextBox 5">
              <a:extLst>
                <a:ext uri="{FF2B5EF4-FFF2-40B4-BE49-F238E27FC236}">
                  <a16:creationId xmlns:a16="http://schemas.microsoft.com/office/drawing/2014/main" id="{AD6582A4-BB31-9640-5A69-5F9CAB5D059F}"/>
                </a:ext>
              </a:extLst>
            </p:cNvPr>
            <p:cNvSpPr txBox="1"/>
            <p:nvPr/>
          </p:nvSpPr>
          <p:spPr>
            <a:xfrm>
              <a:off x="253226" y="1535283"/>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The</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Opportunity</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7" name="Oval 6">
              <a:extLst>
                <a:ext uri="{FF2B5EF4-FFF2-40B4-BE49-F238E27FC236}">
                  <a16:creationId xmlns:a16="http://schemas.microsoft.com/office/drawing/2014/main" id="{3DFFDACE-22C9-EC61-52BD-A6A43BA60B8B}"/>
                </a:ext>
              </a:extLst>
            </p:cNvPr>
            <p:cNvSpPr/>
            <p:nvPr/>
          </p:nvSpPr>
          <p:spPr>
            <a:xfrm>
              <a:off x="1079366" y="2414398"/>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8" name="Graphic 7" descr="List with solid fill">
              <a:extLst>
                <a:ext uri="{FF2B5EF4-FFF2-40B4-BE49-F238E27FC236}">
                  <a16:creationId xmlns:a16="http://schemas.microsoft.com/office/drawing/2014/main" id="{FD122FFC-48A1-0427-5311-5EF9249966CC}"/>
                </a:ext>
              </a:extLst>
            </p:cNvPr>
            <p:cNvPicPr>
              <a:picLocks noChangeAspect="1"/>
            </p:cNvPicPr>
            <p:nvPr/>
          </p:nvPicPr>
          <p:blipFill>
            <a:blip r:embed="rId3"/>
            <a:stretch>
              <a:fillRect/>
            </a:stretch>
          </p:blipFill>
          <p:spPr>
            <a:xfrm>
              <a:off x="1342948" y="2677980"/>
              <a:ext cx="566928" cy="566928"/>
            </a:xfrm>
            <a:prstGeom prst="rect">
              <a:avLst/>
            </a:prstGeom>
          </p:spPr>
        </p:pic>
      </p:grpSp>
      <p:pic>
        <p:nvPicPr>
          <p:cNvPr id="10" name="Picture 9">
            <a:extLst>
              <a:ext uri="{FF2B5EF4-FFF2-40B4-BE49-F238E27FC236}">
                <a16:creationId xmlns:a16="http://schemas.microsoft.com/office/drawing/2014/main" id="{920DC6A0-59C4-C101-4F08-3E9C6F24A9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8FF9B08-4B68-DAEB-D149-9FD604CBA7DA}"/>
              </a:ext>
            </a:extLst>
          </p:cNvPr>
          <p:cNvSpPr txBox="1"/>
          <p:nvPr/>
        </p:nvSpPr>
        <p:spPr>
          <a:xfrm>
            <a:off x="3643768" y="1596224"/>
            <a:ext cx="6096000" cy="2103140"/>
          </a:xfrm>
          <a:prstGeom prst="rect">
            <a:avLst/>
          </a:prstGeom>
          <a:noFill/>
        </p:spPr>
        <p:txBody>
          <a:bodyPr wrap="square">
            <a:spAutoFit/>
          </a:bodyPr>
          <a:lstStyle/>
          <a:p>
            <a:pPr>
              <a:spcAft>
                <a:spcPts val="500"/>
              </a:spcAft>
            </a:pPr>
            <a:r>
              <a:rPr lang="en-GB" sz="1800" b="1" dirty="0">
                <a:solidFill>
                  <a:schemeClr val="accent1"/>
                </a:solidFill>
                <a:latin typeface="+mj-lt"/>
              </a:rPr>
              <a:t>What happened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 client appeared in the local news over an HMRC penalty for underpaying staff, and didn't tell their broker</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Automated news monitoring alerted the broker immediately</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The broker spoke to the client to understand the full context, then briefed underwriters transparently</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Terms were readjusted, securing an additional £6.5k premium</a:t>
            </a:r>
          </a:p>
        </p:txBody>
      </p:sp>
      <p:sp>
        <p:nvSpPr>
          <p:cNvPr id="14" name="TextBox 13">
            <a:extLst>
              <a:ext uri="{FF2B5EF4-FFF2-40B4-BE49-F238E27FC236}">
                <a16:creationId xmlns:a16="http://schemas.microsoft.com/office/drawing/2014/main" id="{36E420DC-C2DC-808D-E83B-DF8B1B22149C}"/>
              </a:ext>
            </a:extLst>
          </p:cNvPr>
          <p:cNvSpPr txBox="1"/>
          <p:nvPr/>
        </p:nvSpPr>
        <p:spPr>
          <a:xfrm>
            <a:off x="3643768" y="1196114"/>
            <a:ext cx="6543041" cy="400110"/>
          </a:xfrm>
          <a:prstGeom prst="rect">
            <a:avLst/>
          </a:prstGeom>
          <a:noFill/>
        </p:spPr>
        <p:txBody>
          <a:bodyPr wrap="square" rtlCol="0">
            <a:spAutoFit/>
          </a:bodyPr>
          <a:lstStyle/>
          <a:p>
            <a:r>
              <a:rPr lang="en-GB" sz="2000" b="1" dirty="0">
                <a:solidFill>
                  <a:schemeClr val="accent1"/>
                </a:solidFill>
                <a:latin typeface="+mj-lt"/>
              </a:rPr>
              <a:t>Keeping a client - and growing the account</a:t>
            </a:r>
          </a:p>
        </p:txBody>
      </p:sp>
    </p:spTree>
    <p:extLst>
      <p:ext uri="{BB962C8B-B14F-4D97-AF65-F5344CB8AC3E}">
        <p14:creationId xmlns:p14="http://schemas.microsoft.com/office/powerpoint/2010/main" val="3635077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7">
            <a:extLst>
              <a:ext uri="{FF2B5EF4-FFF2-40B4-BE49-F238E27FC236}">
                <a16:creationId xmlns:a16="http://schemas.microsoft.com/office/drawing/2014/main" id="{72CD9E37-02EA-DD22-3DAA-3F996F3E598A}"/>
              </a:ext>
            </a:extLst>
          </p:cNvPr>
          <p:cNvSpPr/>
          <p:nvPr/>
        </p:nvSpPr>
        <p:spPr>
          <a:xfrm>
            <a:off x="1224503" y="2011680"/>
            <a:ext cx="2462212" cy="33832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11" name="TextBox 10">
            <a:extLst>
              <a:ext uri="{FF2B5EF4-FFF2-40B4-BE49-F238E27FC236}">
                <a16:creationId xmlns:a16="http://schemas.microsoft.com/office/drawing/2014/main" id="{7678EEE3-7821-68EA-DAD6-E17B4FD7D67A}"/>
              </a:ext>
            </a:extLst>
          </p:cNvPr>
          <p:cNvSpPr txBox="1"/>
          <p:nvPr/>
        </p:nvSpPr>
        <p:spPr>
          <a:xfrm>
            <a:off x="1079537" y="2148840"/>
            <a:ext cx="2611508"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Before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Self-reporting</a:t>
            </a:r>
          </a:p>
        </p:txBody>
      </p:sp>
      <p:sp>
        <p:nvSpPr>
          <p:cNvPr id="16" name="TextBox 1">
            <a:extLst>
              <a:ext uri="{FF2B5EF4-FFF2-40B4-BE49-F238E27FC236}">
                <a16:creationId xmlns:a16="http://schemas.microsoft.com/office/drawing/2014/main" id="{919FB3FA-0CD4-F96E-830B-8F0059FFEB4A}"/>
              </a:ext>
            </a:extLst>
          </p:cNvPr>
          <p:cNvSpPr txBox="1"/>
          <p:nvPr/>
        </p:nvSpPr>
        <p:spPr>
          <a:xfrm>
            <a:off x="1527048" y="502920"/>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What Monitoring Showed</a:t>
            </a:r>
          </a:p>
        </p:txBody>
      </p:sp>
      <p:sp>
        <p:nvSpPr>
          <p:cNvPr id="18" name="Oval 17">
            <a:extLst>
              <a:ext uri="{FF2B5EF4-FFF2-40B4-BE49-F238E27FC236}">
                <a16:creationId xmlns:a16="http://schemas.microsoft.com/office/drawing/2014/main" id="{B9512B4D-1A05-A544-94B4-98967CFA067C}"/>
              </a:ext>
            </a:extLst>
          </p:cNvPr>
          <p:cNvSpPr/>
          <p:nvPr/>
        </p:nvSpPr>
        <p:spPr>
          <a:xfrm>
            <a:off x="1838245"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19" name="Rectangle: Rounded Corners 7">
            <a:extLst>
              <a:ext uri="{FF2B5EF4-FFF2-40B4-BE49-F238E27FC236}">
                <a16:creationId xmlns:a16="http://schemas.microsoft.com/office/drawing/2014/main" id="{2746B280-2BDD-546A-BD7E-35599EFCD5AD}"/>
              </a:ext>
            </a:extLst>
          </p:cNvPr>
          <p:cNvSpPr/>
          <p:nvPr/>
        </p:nvSpPr>
        <p:spPr>
          <a:xfrm>
            <a:off x="4864884" y="2011680"/>
            <a:ext cx="2462212" cy="33832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7" name="TextBox 6">
            <a:extLst>
              <a:ext uri="{FF2B5EF4-FFF2-40B4-BE49-F238E27FC236}">
                <a16:creationId xmlns:a16="http://schemas.microsoft.com/office/drawing/2014/main" id="{FD020D05-6FA5-7C68-9A95-B42741DAFFB6}"/>
              </a:ext>
            </a:extLst>
          </p:cNvPr>
          <p:cNvSpPr txBox="1"/>
          <p:nvPr/>
        </p:nvSpPr>
        <p:spPr>
          <a:xfrm>
            <a:off x="4762695" y="2148840"/>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The Alert</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Caught instantly</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20" name="Rectangle: Rounded Corners 7">
            <a:extLst>
              <a:ext uri="{FF2B5EF4-FFF2-40B4-BE49-F238E27FC236}">
                <a16:creationId xmlns:a16="http://schemas.microsoft.com/office/drawing/2014/main" id="{3A68DCDA-3A2F-64E7-C57B-4A04ACA8FAB8}"/>
              </a:ext>
            </a:extLst>
          </p:cNvPr>
          <p:cNvSpPr/>
          <p:nvPr/>
        </p:nvSpPr>
        <p:spPr>
          <a:xfrm>
            <a:off x="8636784" y="2011680"/>
            <a:ext cx="2462212" cy="33832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4" name="TextBox 3">
            <a:extLst>
              <a:ext uri="{FF2B5EF4-FFF2-40B4-BE49-F238E27FC236}">
                <a16:creationId xmlns:a16="http://schemas.microsoft.com/office/drawing/2014/main" id="{96B90A73-B5F4-89CD-49AB-1C9E4D197DCE}"/>
              </a:ext>
            </a:extLst>
          </p:cNvPr>
          <p:cNvSpPr txBox="1"/>
          <p:nvPr/>
        </p:nvSpPr>
        <p:spPr>
          <a:xfrm>
            <a:off x="8445851" y="2148840"/>
            <a:ext cx="266659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The Result</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£6.5k extra</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22" name="Oval 21">
            <a:extLst>
              <a:ext uri="{FF2B5EF4-FFF2-40B4-BE49-F238E27FC236}">
                <a16:creationId xmlns:a16="http://schemas.microsoft.com/office/drawing/2014/main" id="{AA013BEE-34EC-94C6-B502-831852D8D924}"/>
              </a:ext>
            </a:extLst>
          </p:cNvPr>
          <p:cNvSpPr/>
          <p:nvPr/>
        </p:nvSpPr>
        <p:spPr>
          <a:xfrm>
            <a:off x="5588835"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23" name="Oval 22">
            <a:extLst>
              <a:ext uri="{FF2B5EF4-FFF2-40B4-BE49-F238E27FC236}">
                <a16:creationId xmlns:a16="http://schemas.microsoft.com/office/drawing/2014/main" id="{374200D8-94FB-5161-1C65-F2B21CF6D430}"/>
              </a:ext>
            </a:extLst>
          </p:cNvPr>
          <p:cNvSpPr/>
          <p:nvPr/>
        </p:nvSpPr>
        <p:spPr>
          <a:xfrm>
            <a:off x="9401418"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2" name="Picture 1">
            <a:extLst>
              <a:ext uri="{FF2B5EF4-FFF2-40B4-BE49-F238E27FC236}">
                <a16:creationId xmlns:a16="http://schemas.microsoft.com/office/drawing/2014/main" id="{CBC7D406-D008-7CFF-D047-312BB45997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822960" y="1280160"/>
            <a:ext cx="10515600" cy="457200"/>
          </a:xfrm>
          <a:prstGeom prst="rect">
            <a:avLst/>
          </a:prstGeom>
          <a:noFill/>
        </p:spPr>
        <p:txBody>
          <a:bodyPr wrap="square">
            <a:spAutoFit/>
          </a:bodyPr>
          <a:lstStyle/>
          <a:p>
            <a:pPr algn="ctr"/>
            <a:r>
              <a:rPr sz="1600" b="1">
                <a:solidFill>
                  <a:srgbClr val="7FD1E8"/>
                </a:solidFill>
              </a:rPr>
              <a:t>Speed and context preserved the relationship</a:t>
            </a:r>
          </a:p>
        </p:txBody>
      </p:sp>
      <p:pic>
        <p:nvPicPr>
          <p:cNvPr id="25" name="Picture 24" descr="eyeslash.png"/>
          <p:cNvPicPr>
            <a:picLocks noChangeAspect="1"/>
          </p:cNvPicPr>
          <p:nvPr/>
        </p:nvPicPr>
        <p:blipFill>
          <a:blip r:embed="rId4"/>
          <a:stretch>
            <a:fillRect/>
          </a:stretch>
        </p:blipFill>
        <p:spPr>
          <a:xfrm>
            <a:off x="2083539" y="3171374"/>
            <a:ext cx="603504" cy="603504"/>
          </a:xfrm>
          <a:prstGeom prst="rect">
            <a:avLst/>
          </a:prstGeom>
        </p:spPr>
      </p:pic>
      <p:sp>
        <p:nvSpPr>
          <p:cNvPr id="26" name="TextBox 25"/>
          <p:cNvSpPr txBox="1"/>
          <p:nvPr/>
        </p:nvSpPr>
        <p:spPr>
          <a:xfrm>
            <a:off x="1361663" y="4160520"/>
            <a:ext cx="2187892" cy="1188720"/>
          </a:xfrm>
          <a:prstGeom prst="rect">
            <a:avLst/>
          </a:prstGeom>
          <a:noFill/>
        </p:spPr>
        <p:txBody>
          <a:bodyPr wrap="square">
            <a:spAutoFit/>
          </a:bodyPr>
          <a:lstStyle/>
          <a:p>
            <a:pPr algn="ctr"/>
            <a:r>
              <a:rPr sz="1400">
                <a:solidFill>
                  <a:srgbClr val="FFFFFF"/>
                </a:solidFill>
              </a:rPr>
              <a:t>Relied on clients to disclose material changes, and a client did not mention a public HMRC penalty.</a:t>
            </a:r>
          </a:p>
        </p:txBody>
      </p:sp>
      <p:pic>
        <p:nvPicPr>
          <p:cNvPr id="27" name="Picture 26" descr="warn.png"/>
          <p:cNvPicPr>
            <a:picLocks noChangeAspect="1"/>
          </p:cNvPicPr>
          <p:nvPr/>
        </p:nvPicPr>
        <p:blipFill>
          <a:blip r:embed="rId5"/>
          <a:stretch>
            <a:fillRect/>
          </a:stretch>
        </p:blipFill>
        <p:spPr>
          <a:xfrm>
            <a:off x="5834129" y="3171374"/>
            <a:ext cx="603504" cy="603504"/>
          </a:xfrm>
          <a:prstGeom prst="rect">
            <a:avLst/>
          </a:prstGeom>
        </p:spPr>
      </p:pic>
      <p:sp>
        <p:nvSpPr>
          <p:cNvPr id="28" name="TextBox 27"/>
          <p:cNvSpPr txBox="1"/>
          <p:nvPr/>
        </p:nvSpPr>
        <p:spPr>
          <a:xfrm>
            <a:off x="5002044" y="4160520"/>
            <a:ext cx="2187892" cy="1188720"/>
          </a:xfrm>
          <a:prstGeom prst="rect">
            <a:avLst/>
          </a:prstGeom>
          <a:noFill/>
        </p:spPr>
        <p:txBody>
          <a:bodyPr wrap="square">
            <a:spAutoFit/>
          </a:bodyPr>
          <a:lstStyle/>
          <a:p>
            <a:pPr algn="ctr"/>
            <a:r>
              <a:rPr sz="1400">
                <a:solidFill>
                  <a:srgbClr val="FFFFFF"/>
                </a:solidFill>
              </a:rPr>
              <a:t>Automated news monitoring flagged the article straight away, giving the broker the first move.</a:t>
            </a:r>
          </a:p>
        </p:txBody>
      </p:sp>
      <p:pic>
        <p:nvPicPr>
          <p:cNvPr id="29" name="Picture 28" descr="check.png"/>
          <p:cNvPicPr>
            <a:picLocks noChangeAspect="1"/>
          </p:cNvPicPr>
          <p:nvPr/>
        </p:nvPicPr>
        <p:blipFill>
          <a:blip r:embed="rId6"/>
          <a:stretch>
            <a:fillRect/>
          </a:stretch>
        </p:blipFill>
        <p:spPr>
          <a:xfrm>
            <a:off x="9646712" y="3171374"/>
            <a:ext cx="603504" cy="603504"/>
          </a:xfrm>
          <a:prstGeom prst="rect">
            <a:avLst/>
          </a:prstGeom>
        </p:spPr>
      </p:pic>
      <p:sp>
        <p:nvSpPr>
          <p:cNvPr id="30" name="TextBox 29"/>
          <p:cNvSpPr txBox="1"/>
          <p:nvPr/>
        </p:nvSpPr>
        <p:spPr>
          <a:xfrm>
            <a:off x="8773944" y="4160520"/>
            <a:ext cx="2187892" cy="1188720"/>
          </a:xfrm>
          <a:prstGeom prst="rect">
            <a:avLst/>
          </a:prstGeom>
          <a:noFill/>
        </p:spPr>
        <p:txBody>
          <a:bodyPr wrap="square">
            <a:spAutoFit/>
          </a:bodyPr>
          <a:lstStyle/>
          <a:p>
            <a:pPr algn="ctr"/>
            <a:r>
              <a:rPr sz="1400">
                <a:solidFill>
                  <a:srgbClr val="FFFFFF"/>
                </a:solidFill>
              </a:rPr>
              <a:t>Full context and a transparent underwriter conversation kept the client and added premium.</a:t>
            </a:r>
          </a:p>
        </p:txBody>
      </p:sp>
      <p:sp>
        <p:nvSpPr>
          <p:cNvPr id="31" name="TextBox 30"/>
          <p:cNvSpPr txBox="1"/>
          <p:nvPr/>
        </p:nvSpPr>
        <p:spPr>
          <a:xfrm>
            <a:off x="822960" y="5532120"/>
            <a:ext cx="10515600" cy="457200"/>
          </a:xfrm>
          <a:prstGeom prst="rect">
            <a:avLst/>
          </a:prstGeom>
          <a:noFill/>
        </p:spPr>
        <p:txBody>
          <a:bodyPr wrap="square">
            <a:spAutoFit/>
          </a:bodyPr>
          <a:lstStyle/>
          <a:p>
            <a:pPr algn="ctr"/>
            <a:r>
              <a:rPr sz="1400" i="1">
                <a:solidFill>
                  <a:srgbClr val="B8C7D9"/>
                </a:solidFill>
              </a:rPr>
              <a:t>Outcome: £6.5k additional premium, coverage gap prevented</a:t>
            </a:r>
          </a:p>
        </p:txBody>
      </p:sp>
    </p:spTree>
    <p:extLst>
      <p:ext uri="{BB962C8B-B14F-4D97-AF65-F5344CB8AC3E}">
        <p14:creationId xmlns:p14="http://schemas.microsoft.com/office/powerpoint/2010/main" val="52544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6136A5-A1B4-4C18-E7E0-36AC28062DEA}"/>
              </a:ext>
            </a:extLst>
          </p:cNvPr>
          <p:cNvSpPr txBox="1"/>
          <p:nvPr/>
        </p:nvSpPr>
        <p:spPr>
          <a:xfrm>
            <a:off x="1527048" y="117977"/>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ontserrat" pitchFamily="2" charset="77"/>
                <a:ea typeface="Open Sans" panose="020B0606030504020204" pitchFamily="34" charset="0"/>
                <a:cs typeface="Open Sans" panose="020B0606030504020204" pitchFamily="34" charset="0"/>
              </a:rPr>
              <a:t>Example 1: The Undisclosed CCJs</a:t>
            </a:r>
          </a:p>
        </p:txBody>
      </p:sp>
      <p:sp>
        <p:nvSpPr>
          <p:cNvPr id="3" name="TextBox 2">
            <a:extLst>
              <a:ext uri="{FF2B5EF4-FFF2-40B4-BE49-F238E27FC236}">
                <a16:creationId xmlns:a16="http://schemas.microsoft.com/office/drawing/2014/main" id="{9DDC528B-9989-538A-A794-F7701B5ED424}"/>
              </a:ext>
            </a:extLst>
          </p:cNvPr>
          <p:cNvSpPr txBox="1"/>
          <p:nvPr/>
        </p:nvSpPr>
        <p:spPr>
          <a:xfrm>
            <a:off x="3627119" y="1196114"/>
            <a:ext cx="6543041" cy="400110"/>
          </a:xfrm>
          <a:prstGeom prst="rect">
            <a:avLst/>
          </a:prstGeom>
          <a:noFill/>
        </p:spPr>
        <p:txBody>
          <a:bodyPr wrap="square" rtlCol="0">
            <a:spAutoFit/>
          </a:bodyPr>
          <a:lstStyle/>
          <a:p>
            <a:r>
              <a:rPr lang="en-GB" sz="2000" b="1" dirty="0">
                <a:solidFill>
                  <a:schemeClr val="accent1"/>
                </a:solidFill>
                <a:latin typeface="+mj-lt"/>
              </a:rPr>
              <a:t>Winning a switcher from an incumbent</a:t>
            </a:r>
          </a:p>
        </p:txBody>
      </p:sp>
      <p:sp>
        <p:nvSpPr>
          <p:cNvPr id="4" name="TextBox 3">
            <a:extLst>
              <a:ext uri="{FF2B5EF4-FFF2-40B4-BE49-F238E27FC236}">
                <a16:creationId xmlns:a16="http://schemas.microsoft.com/office/drawing/2014/main" id="{84B2BDE6-AB13-68D4-202B-50BA55624C53}"/>
              </a:ext>
            </a:extLst>
          </p:cNvPr>
          <p:cNvSpPr txBox="1"/>
          <p:nvPr/>
        </p:nvSpPr>
        <p:spPr>
          <a:xfrm>
            <a:off x="3627119" y="1844947"/>
            <a:ext cx="6903429" cy="3627788"/>
          </a:xfrm>
          <a:prstGeom prst="rect">
            <a:avLst/>
          </a:prstGeom>
          <a:noFill/>
        </p:spPr>
        <p:txBody>
          <a:bodyPr wrap="square" rtlCol="0">
            <a:spAutoFit/>
          </a:bodyPr>
          <a:lstStyle/>
          <a:p>
            <a:pPr>
              <a:spcAft>
                <a:spcPts val="500"/>
              </a:spcAft>
            </a:pPr>
            <a:r>
              <a:rPr lang="en-GB" b="1" dirty="0">
                <a:solidFill>
                  <a:schemeClr val="accent1"/>
                </a:solidFill>
                <a:latin typeface="+mj-lt"/>
              </a:rPr>
              <a:t>What happened -</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The prospect already had cover and saw no reason to switch</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 screening showed CCJs linked to one of the directors that hadn't been declared to their insurer</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The broker explained how undisclosed information could put their cover at risk</a:t>
            </a:r>
          </a:p>
          <a:p>
            <a:pPr marL="285750" indent="-285750">
              <a:spcAft>
                <a:spcPts val="500"/>
              </a:spcAft>
              <a:buFont typeface="Arial" panose="020B0604020202020204" pitchFamily="34" charset="0"/>
              <a:buChar char="•"/>
            </a:pPr>
            <a:r>
              <a:rPr lang="en-GB"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The prospect switched, securing a £16k premium for the new broker</a:t>
            </a:r>
          </a:p>
        </p:txBody>
      </p:sp>
      <p:grpSp>
        <p:nvGrpSpPr>
          <p:cNvPr id="9" name="Group 8">
            <a:extLst>
              <a:ext uri="{FF2B5EF4-FFF2-40B4-BE49-F238E27FC236}">
                <a16:creationId xmlns:a16="http://schemas.microsoft.com/office/drawing/2014/main" id="{4B439577-F567-B503-38CF-25E9F1E6830E}"/>
              </a:ext>
            </a:extLst>
          </p:cNvPr>
          <p:cNvGrpSpPr/>
          <p:nvPr/>
        </p:nvGrpSpPr>
        <p:grpSpPr>
          <a:xfrm>
            <a:off x="253226" y="1196114"/>
            <a:ext cx="2666591" cy="2757715"/>
            <a:chOff x="253226" y="1196114"/>
            <a:chExt cx="2666591" cy="2757715"/>
          </a:xfrm>
        </p:grpSpPr>
        <p:sp>
          <p:nvSpPr>
            <p:cNvPr id="5" name="Rectangle: Rounded Corners 7">
              <a:extLst>
                <a:ext uri="{FF2B5EF4-FFF2-40B4-BE49-F238E27FC236}">
                  <a16:creationId xmlns:a16="http://schemas.microsoft.com/office/drawing/2014/main" id="{048B1E34-31FA-23B2-D95B-29547C6113C9}"/>
                </a:ext>
              </a:extLst>
            </p:cNvPr>
            <p:cNvSpPr/>
            <p:nvPr/>
          </p:nvSpPr>
          <p:spPr>
            <a:xfrm>
              <a:off x="355415" y="1196114"/>
              <a:ext cx="2462212" cy="275771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 name="TextBox 5">
              <a:extLst>
                <a:ext uri="{FF2B5EF4-FFF2-40B4-BE49-F238E27FC236}">
                  <a16:creationId xmlns:a16="http://schemas.microsoft.com/office/drawing/2014/main" id="{8AA4D863-5093-C1A8-AB28-684E7EB97D93}"/>
                </a:ext>
              </a:extLst>
            </p:cNvPr>
            <p:cNvSpPr txBox="1"/>
            <p:nvPr/>
          </p:nvSpPr>
          <p:spPr>
            <a:xfrm>
              <a:off x="253226" y="1535283"/>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New</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Business</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7" name="Oval 6">
              <a:extLst>
                <a:ext uri="{FF2B5EF4-FFF2-40B4-BE49-F238E27FC236}">
                  <a16:creationId xmlns:a16="http://schemas.microsoft.com/office/drawing/2014/main" id="{96F6CCC8-72E6-B98F-2333-32AC5B2C3ED3}"/>
                </a:ext>
              </a:extLst>
            </p:cNvPr>
            <p:cNvSpPr/>
            <p:nvPr/>
          </p:nvSpPr>
          <p:spPr>
            <a:xfrm>
              <a:off x="1079366" y="2414398"/>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8" name="Graphic 7" descr="List with solid fill">
              <a:extLst>
                <a:ext uri="{FF2B5EF4-FFF2-40B4-BE49-F238E27FC236}">
                  <a16:creationId xmlns:a16="http://schemas.microsoft.com/office/drawing/2014/main" id="{E3F7B020-BB7B-AB23-390A-52433BE25870}"/>
                </a:ext>
              </a:extLst>
            </p:cNvPr>
            <p:cNvPicPr>
              <a:picLocks noChangeAspect="1"/>
            </p:cNvPicPr>
            <p:nvPr/>
          </p:nvPicPr>
          <p:blipFill>
            <a:blip r:embed="rId3"/>
            <a:stretch>
              <a:fillRect/>
            </a:stretch>
          </p:blipFill>
          <p:spPr>
            <a:xfrm>
              <a:off x="1342948" y="2677980"/>
              <a:ext cx="566928" cy="566928"/>
            </a:xfrm>
            <a:prstGeom prst="rect">
              <a:avLst/>
            </a:prstGeom>
          </p:spPr>
        </p:pic>
      </p:grpSp>
      <p:pic>
        <p:nvPicPr>
          <p:cNvPr id="10" name="Picture 9">
            <a:extLst>
              <a:ext uri="{FF2B5EF4-FFF2-40B4-BE49-F238E27FC236}">
                <a16:creationId xmlns:a16="http://schemas.microsoft.com/office/drawing/2014/main" id="{B0E47965-E7B2-BE0B-67FE-8464D0F6A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8050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7">
            <a:extLst>
              <a:ext uri="{FF2B5EF4-FFF2-40B4-BE49-F238E27FC236}">
                <a16:creationId xmlns:a16="http://schemas.microsoft.com/office/drawing/2014/main" id="{72CD9E37-02EA-DD22-3DAA-3F996F3E598A}"/>
              </a:ext>
            </a:extLst>
          </p:cNvPr>
          <p:cNvSpPr/>
          <p:nvPr/>
        </p:nvSpPr>
        <p:spPr>
          <a:xfrm>
            <a:off x="1224503" y="2011680"/>
            <a:ext cx="2462212" cy="33832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11" name="TextBox 10">
            <a:extLst>
              <a:ext uri="{FF2B5EF4-FFF2-40B4-BE49-F238E27FC236}">
                <a16:creationId xmlns:a16="http://schemas.microsoft.com/office/drawing/2014/main" id="{7678EEE3-7821-68EA-DAD6-E17B4FD7D67A}"/>
              </a:ext>
            </a:extLst>
          </p:cNvPr>
          <p:cNvSpPr txBox="1"/>
          <p:nvPr/>
        </p:nvSpPr>
        <p:spPr>
          <a:xfrm>
            <a:off x="1079537" y="2148840"/>
            <a:ext cx="2611508"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Starting Point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Happy incumbent</a:t>
            </a:r>
          </a:p>
        </p:txBody>
      </p:sp>
      <p:sp>
        <p:nvSpPr>
          <p:cNvPr id="16" name="TextBox 1">
            <a:extLst>
              <a:ext uri="{FF2B5EF4-FFF2-40B4-BE49-F238E27FC236}">
                <a16:creationId xmlns:a16="http://schemas.microsoft.com/office/drawing/2014/main" id="{919FB3FA-0CD4-F96E-830B-8F0059FFEB4A}"/>
              </a:ext>
            </a:extLst>
          </p:cNvPr>
          <p:cNvSpPr txBox="1"/>
          <p:nvPr/>
        </p:nvSpPr>
        <p:spPr>
          <a:xfrm>
            <a:off x="1527048" y="502920"/>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Spotting the Gap</a:t>
            </a:r>
          </a:p>
        </p:txBody>
      </p:sp>
      <p:sp>
        <p:nvSpPr>
          <p:cNvPr id="18" name="Oval 17">
            <a:extLst>
              <a:ext uri="{FF2B5EF4-FFF2-40B4-BE49-F238E27FC236}">
                <a16:creationId xmlns:a16="http://schemas.microsoft.com/office/drawing/2014/main" id="{B9512B4D-1A05-A544-94B4-98967CFA067C}"/>
              </a:ext>
            </a:extLst>
          </p:cNvPr>
          <p:cNvSpPr/>
          <p:nvPr/>
        </p:nvSpPr>
        <p:spPr>
          <a:xfrm>
            <a:off x="1838245"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19" name="Rectangle: Rounded Corners 7">
            <a:extLst>
              <a:ext uri="{FF2B5EF4-FFF2-40B4-BE49-F238E27FC236}">
                <a16:creationId xmlns:a16="http://schemas.microsoft.com/office/drawing/2014/main" id="{2746B280-2BDD-546A-BD7E-35599EFCD5AD}"/>
              </a:ext>
            </a:extLst>
          </p:cNvPr>
          <p:cNvSpPr/>
          <p:nvPr/>
        </p:nvSpPr>
        <p:spPr>
          <a:xfrm>
            <a:off x="4864884" y="2011680"/>
            <a:ext cx="2462212" cy="33832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7" name="TextBox 6">
            <a:extLst>
              <a:ext uri="{FF2B5EF4-FFF2-40B4-BE49-F238E27FC236}">
                <a16:creationId xmlns:a16="http://schemas.microsoft.com/office/drawing/2014/main" id="{FD020D05-6FA5-7C68-9A95-B42741DAFFB6}"/>
              </a:ext>
            </a:extLst>
          </p:cNvPr>
          <p:cNvSpPr txBox="1"/>
          <p:nvPr/>
        </p:nvSpPr>
        <p:spPr>
          <a:xfrm>
            <a:off x="4762695" y="2148840"/>
            <a:ext cx="266659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The Finding</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Undisclosed CCJs</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20" name="Rectangle: Rounded Corners 7">
            <a:extLst>
              <a:ext uri="{FF2B5EF4-FFF2-40B4-BE49-F238E27FC236}">
                <a16:creationId xmlns:a16="http://schemas.microsoft.com/office/drawing/2014/main" id="{3A68DCDA-3A2F-64E7-C57B-4A04ACA8FAB8}"/>
              </a:ext>
            </a:extLst>
          </p:cNvPr>
          <p:cNvSpPr/>
          <p:nvPr/>
        </p:nvSpPr>
        <p:spPr>
          <a:xfrm>
            <a:off x="8636784" y="2011680"/>
            <a:ext cx="2462212" cy="33832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4" name="TextBox 3">
            <a:extLst>
              <a:ext uri="{FF2B5EF4-FFF2-40B4-BE49-F238E27FC236}">
                <a16:creationId xmlns:a16="http://schemas.microsoft.com/office/drawing/2014/main" id="{96B90A73-B5F4-89CD-49AB-1C9E4D197DCE}"/>
              </a:ext>
            </a:extLst>
          </p:cNvPr>
          <p:cNvSpPr txBox="1"/>
          <p:nvPr/>
        </p:nvSpPr>
        <p:spPr>
          <a:xfrm>
            <a:off x="8445851" y="2148840"/>
            <a:ext cx="266659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The Result</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£16k premium won</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22" name="Oval 21">
            <a:extLst>
              <a:ext uri="{FF2B5EF4-FFF2-40B4-BE49-F238E27FC236}">
                <a16:creationId xmlns:a16="http://schemas.microsoft.com/office/drawing/2014/main" id="{AA013BEE-34EC-94C6-B502-831852D8D924}"/>
              </a:ext>
            </a:extLst>
          </p:cNvPr>
          <p:cNvSpPr/>
          <p:nvPr/>
        </p:nvSpPr>
        <p:spPr>
          <a:xfrm>
            <a:off x="5588835"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23" name="Oval 22">
            <a:extLst>
              <a:ext uri="{FF2B5EF4-FFF2-40B4-BE49-F238E27FC236}">
                <a16:creationId xmlns:a16="http://schemas.microsoft.com/office/drawing/2014/main" id="{374200D8-94FB-5161-1C65-F2B21CF6D430}"/>
              </a:ext>
            </a:extLst>
          </p:cNvPr>
          <p:cNvSpPr/>
          <p:nvPr/>
        </p:nvSpPr>
        <p:spPr>
          <a:xfrm>
            <a:off x="9401418"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2" name="Picture 1">
            <a:extLst>
              <a:ext uri="{FF2B5EF4-FFF2-40B4-BE49-F238E27FC236}">
                <a16:creationId xmlns:a16="http://schemas.microsoft.com/office/drawing/2014/main" id="{CBC7D406-D008-7CFF-D047-312BB45997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822960" y="1280160"/>
            <a:ext cx="10515600" cy="457200"/>
          </a:xfrm>
          <a:prstGeom prst="rect">
            <a:avLst/>
          </a:prstGeom>
          <a:noFill/>
        </p:spPr>
        <p:txBody>
          <a:bodyPr wrap="square">
            <a:spAutoFit/>
          </a:bodyPr>
          <a:lstStyle/>
          <a:p>
            <a:pPr algn="ctr"/>
            <a:r>
              <a:rPr sz="1600" b="1">
                <a:solidFill>
                  <a:srgbClr val="7FD1E8"/>
                </a:solidFill>
              </a:rPr>
              <a:t>From 'no reason to switch' to 'a gap I didn't know about'</a:t>
            </a:r>
          </a:p>
        </p:txBody>
      </p:sp>
      <p:pic>
        <p:nvPicPr>
          <p:cNvPr id="25" name="Picture 24" descr="users.png"/>
          <p:cNvPicPr>
            <a:picLocks noChangeAspect="1"/>
          </p:cNvPicPr>
          <p:nvPr/>
        </p:nvPicPr>
        <p:blipFill>
          <a:blip r:embed="rId4"/>
          <a:stretch>
            <a:fillRect/>
          </a:stretch>
        </p:blipFill>
        <p:spPr>
          <a:xfrm>
            <a:off x="2083539" y="3171374"/>
            <a:ext cx="603504" cy="603504"/>
          </a:xfrm>
          <a:prstGeom prst="rect">
            <a:avLst/>
          </a:prstGeom>
        </p:spPr>
      </p:pic>
      <p:sp>
        <p:nvSpPr>
          <p:cNvPr id="26" name="TextBox 25"/>
          <p:cNvSpPr txBox="1"/>
          <p:nvPr/>
        </p:nvSpPr>
        <p:spPr>
          <a:xfrm>
            <a:off x="1361663" y="4160520"/>
            <a:ext cx="2187892" cy="1188720"/>
          </a:xfrm>
          <a:prstGeom prst="rect">
            <a:avLst/>
          </a:prstGeom>
          <a:noFill/>
        </p:spPr>
        <p:txBody>
          <a:bodyPr wrap="square">
            <a:spAutoFit/>
          </a:bodyPr>
          <a:lstStyle/>
          <a:p>
            <a:pPr algn="ctr"/>
            <a:r>
              <a:rPr sz="1400">
                <a:solidFill>
                  <a:srgbClr val="FFFFFF"/>
                </a:solidFill>
              </a:rPr>
              <a:t>The prospect already had cover and saw no reason to switch.</a:t>
            </a:r>
          </a:p>
        </p:txBody>
      </p:sp>
      <p:pic>
        <p:nvPicPr>
          <p:cNvPr id="27" name="Picture 26" descr="gavel.png"/>
          <p:cNvPicPr>
            <a:picLocks noChangeAspect="1"/>
          </p:cNvPicPr>
          <p:nvPr/>
        </p:nvPicPr>
        <p:blipFill>
          <a:blip r:embed="rId5"/>
          <a:stretch>
            <a:fillRect/>
          </a:stretch>
        </p:blipFill>
        <p:spPr>
          <a:xfrm>
            <a:off x="5834129" y="3171374"/>
            <a:ext cx="603504" cy="603504"/>
          </a:xfrm>
          <a:prstGeom prst="rect">
            <a:avLst/>
          </a:prstGeom>
        </p:spPr>
      </p:pic>
      <p:sp>
        <p:nvSpPr>
          <p:cNvPr id="28" name="TextBox 27"/>
          <p:cNvSpPr txBox="1"/>
          <p:nvPr/>
        </p:nvSpPr>
        <p:spPr>
          <a:xfrm>
            <a:off x="5002044" y="4160520"/>
            <a:ext cx="2187892" cy="1188720"/>
          </a:xfrm>
          <a:prstGeom prst="rect">
            <a:avLst/>
          </a:prstGeom>
          <a:noFill/>
        </p:spPr>
        <p:txBody>
          <a:bodyPr wrap="square">
            <a:spAutoFit/>
          </a:bodyPr>
          <a:lstStyle/>
          <a:p>
            <a:pPr algn="ctr"/>
            <a:r>
              <a:rPr sz="1400">
                <a:solidFill>
                  <a:srgbClr val="FFFFFF"/>
                </a:solidFill>
              </a:rPr>
              <a:t>CCJs linked to a director had not been declared to the existing insurer.</a:t>
            </a:r>
          </a:p>
        </p:txBody>
      </p:sp>
      <p:pic>
        <p:nvPicPr>
          <p:cNvPr id="29" name="Picture 28" descr="check.png"/>
          <p:cNvPicPr>
            <a:picLocks noChangeAspect="1"/>
          </p:cNvPicPr>
          <p:nvPr/>
        </p:nvPicPr>
        <p:blipFill>
          <a:blip r:embed="rId6"/>
          <a:stretch>
            <a:fillRect/>
          </a:stretch>
        </p:blipFill>
        <p:spPr>
          <a:xfrm>
            <a:off x="9646712" y="3171374"/>
            <a:ext cx="603504" cy="603504"/>
          </a:xfrm>
          <a:prstGeom prst="rect">
            <a:avLst/>
          </a:prstGeom>
        </p:spPr>
      </p:pic>
      <p:sp>
        <p:nvSpPr>
          <p:cNvPr id="30" name="TextBox 29"/>
          <p:cNvSpPr txBox="1"/>
          <p:nvPr/>
        </p:nvSpPr>
        <p:spPr>
          <a:xfrm>
            <a:off x="8773944" y="4160520"/>
            <a:ext cx="2187892" cy="1188720"/>
          </a:xfrm>
          <a:prstGeom prst="rect">
            <a:avLst/>
          </a:prstGeom>
          <a:noFill/>
        </p:spPr>
        <p:txBody>
          <a:bodyPr wrap="square">
            <a:spAutoFit/>
          </a:bodyPr>
          <a:lstStyle/>
          <a:p>
            <a:pPr algn="ctr"/>
            <a:r>
              <a:rPr sz="1400">
                <a:solidFill>
                  <a:srgbClr val="FFFFFF"/>
                </a:solidFill>
              </a:rPr>
              <a:t>Seeing a coverage gap they didn't know existed, the prospect switched.</a:t>
            </a:r>
          </a:p>
        </p:txBody>
      </p:sp>
      <p:sp>
        <p:nvSpPr>
          <p:cNvPr id="31" name="TextBox 30"/>
          <p:cNvSpPr txBox="1"/>
          <p:nvPr/>
        </p:nvSpPr>
        <p:spPr>
          <a:xfrm>
            <a:off x="822960" y="5532120"/>
            <a:ext cx="10515600" cy="457200"/>
          </a:xfrm>
          <a:prstGeom prst="rect">
            <a:avLst/>
          </a:prstGeom>
          <a:noFill/>
        </p:spPr>
        <p:txBody>
          <a:bodyPr wrap="square">
            <a:spAutoFit/>
          </a:bodyPr>
          <a:lstStyle/>
          <a:p>
            <a:pPr algn="ctr"/>
            <a:r>
              <a:rPr sz="1400" i="1">
                <a:solidFill>
                  <a:srgbClr val="B8C7D9"/>
                </a:solidFill>
              </a:rPr>
              <a:t>Outcome: £16k premium won, coverage gap identified</a:t>
            </a:r>
          </a:p>
        </p:txBody>
      </p:sp>
    </p:spTree>
    <p:extLst>
      <p:ext uri="{BB962C8B-B14F-4D97-AF65-F5344CB8AC3E}">
        <p14:creationId xmlns:p14="http://schemas.microsoft.com/office/powerpoint/2010/main" val="1149287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7">
            <a:extLst>
              <a:ext uri="{FF2B5EF4-FFF2-40B4-BE49-F238E27FC236}">
                <a16:creationId xmlns:a16="http://schemas.microsoft.com/office/drawing/2014/main" id="{5BF23E3B-37FF-33D3-E71D-772761D16428}"/>
              </a:ext>
            </a:extLst>
          </p:cNvPr>
          <p:cNvSpPr/>
          <p:nvPr/>
        </p:nvSpPr>
        <p:spPr>
          <a:xfrm>
            <a:off x="5038257" y="2011680"/>
            <a:ext cx="2462212" cy="36118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17" name="Rectangle: Rounded Corners 7">
            <a:extLst>
              <a:ext uri="{FF2B5EF4-FFF2-40B4-BE49-F238E27FC236}">
                <a16:creationId xmlns:a16="http://schemas.microsoft.com/office/drawing/2014/main" id="{72CD9E37-02EA-DD22-3DAA-3F996F3E598A}"/>
              </a:ext>
            </a:extLst>
          </p:cNvPr>
          <p:cNvSpPr/>
          <p:nvPr/>
        </p:nvSpPr>
        <p:spPr>
          <a:xfrm>
            <a:off x="1224503" y="2011680"/>
            <a:ext cx="2462212" cy="36118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11" name="TextBox 10">
            <a:extLst>
              <a:ext uri="{FF2B5EF4-FFF2-40B4-BE49-F238E27FC236}">
                <a16:creationId xmlns:a16="http://schemas.microsoft.com/office/drawing/2014/main" id="{7678EEE3-7821-68EA-DAD6-E17B4FD7D67A}"/>
              </a:ext>
            </a:extLst>
          </p:cNvPr>
          <p:cNvSpPr txBox="1"/>
          <p:nvPr/>
        </p:nvSpPr>
        <p:spPr>
          <a:xfrm>
            <a:off x="1079537" y="2148840"/>
            <a:ext cx="2611508"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Errors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Omissions</a:t>
            </a:r>
          </a:p>
        </p:txBody>
      </p:sp>
      <p:sp>
        <p:nvSpPr>
          <p:cNvPr id="16" name="TextBox 1">
            <a:extLst>
              <a:ext uri="{FF2B5EF4-FFF2-40B4-BE49-F238E27FC236}">
                <a16:creationId xmlns:a16="http://schemas.microsoft.com/office/drawing/2014/main" id="{919FB3FA-0CD4-F96E-830B-8F0059FFEB4A}"/>
              </a:ext>
            </a:extLst>
          </p:cNvPr>
          <p:cNvSpPr txBox="1"/>
          <p:nvPr/>
        </p:nvSpPr>
        <p:spPr>
          <a:xfrm>
            <a:off x="2817627" y="502920"/>
            <a:ext cx="655672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Why It Matters</a:t>
            </a:r>
          </a:p>
        </p:txBody>
      </p:sp>
      <p:sp>
        <p:nvSpPr>
          <p:cNvPr id="18" name="Oval 17">
            <a:extLst>
              <a:ext uri="{FF2B5EF4-FFF2-40B4-BE49-F238E27FC236}">
                <a16:creationId xmlns:a16="http://schemas.microsoft.com/office/drawing/2014/main" id="{B9512B4D-1A05-A544-94B4-98967CFA067C}"/>
              </a:ext>
            </a:extLst>
          </p:cNvPr>
          <p:cNvSpPr/>
          <p:nvPr/>
        </p:nvSpPr>
        <p:spPr>
          <a:xfrm>
            <a:off x="1838245"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20" name="Rectangle: Rounded Corners 7">
            <a:extLst>
              <a:ext uri="{FF2B5EF4-FFF2-40B4-BE49-F238E27FC236}">
                <a16:creationId xmlns:a16="http://schemas.microsoft.com/office/drawing/2014/main" id="{3A68DCDA-3A2F-64E7-C57B-4A04ACA8FAB8}"/>
              </a:ext>
            </a:extLst>
          </p:cNvPr>
          <p:cNvSpPr/>
          <p:nvPr/>
        </p:nvSpPr>
        <p:spPr>
          <a:xfrm>
            <a:off x="8636784" y="2011680"/>
            <a:ext cx="2462212" cy="36118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4" name="TextBox 3">
            <a:extLst>
              <a:ext uri="{FF2B5EF4-FFF2-40B4-BE49-F238E27FC236}">
                <a16:creationId xmlns:a16="http://schemas.microsoft.com/office/drawing/2014/main" id="{96B90A73-B5F4-89CD-49AB-1C9E4D197DCE}"/>
              </a:ext>
            </a:extLst>
          </p:cNvPr>
          <p:cNvSpPr txBox="1"/>
          <p:nvPr/>
        </p:nvSpPr>
        <p:spPr>
          <a:xfrm>
            <a:off x="8445851" y="2148840"/>
            <a:ext cx="266659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Consumer</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Duty</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23" name="Oval 22">
            <a:extLst>
              <a:ext uri="{FF2B5EF4-FFF2-40B4-BE49-F238E27FC236}">
                <a16:creationId xmlns:a16="http://schemas.microsoft.com/office/drawing/2014/main" id="{374200D8-94FB-5161-1C65-F2B21CF6D430}"/>
              </a:ext>
            </a:extLst>
          </p:cNvPr>
          <p:cNvSpPr/>
          <p:nvPr/>
        </p:nvSpPr>
        <p:spPr>
          <a:xfrm>
            <a:off x="9401418"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2" name="Picture 1">
            <a:extLst>
              <a:ext uri="{FF2B5EF4-FFF2-40B4-BE49-F238E27FC236}">
                <a16:creationId xmlns:a16="http://schemas.microsoft.com/office/drawing/2014/main" id="{CBC7D406-D008-7CFF-D047-312BB45997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822960" y="1280160"/>
            <a:ext cx="10515600" cy="338554"/>
          </a:xfrm>
          <a:prstGeom prst="rect">
            <a:avLst/>
          </a:prstGeom>
          <a:noFill/>
        </p:spPr>
        <p:txBody>
          <a:bodyPr wrap="square">
            <a:spAutoFit/>
          </a:bodyPr>
          <a:lstStyle/>
          <a:p>
            <a:pPr algn="ctr"/>
            <a:r>
              <a:rPr lang="en-GB" sz="1600" b="1" dirty="0">
                <a:solidFill>
                  <a:srgbClr val="7FD1E8"/>
                </a:solidFill>
              </a:rPr>
              <a:t>Just o</a:t>
            </a:r>
            <a:r>
              <a:rPr sz="1600" b="1" dirty="0">
                <a:solidFill>
                  <a:srgbClr val="7FD1E8"/>
                </a:solidFill>
              </a:rPr>
              <a:t>ne missed flag</a:t>
            </a:r>
            <a:r>
              <a:rPr lang="en-GB" sz="1600" b="1" dirty="0">
                <a:solidFill>
                  <a:srgbClr val="7FD1E8"/>
                </a:solidFill>
              </a:rPr>
              <a:t> to Proactive Oversight!</a:t>
            </a:r>
            <a:endParaRPr sz="1600" b="1" dirty="0">
              <a:solidFill>
                <a:srgbClr val="7FD1E8"/>
              </a:solidFill>
            </a:endParaRPr>
          </a:p>
        </p:txBody>
      </p:sp>
      <p:pic>
        <p:nvPicPr>
          <p:cNvPr id="25" name="Picture 24" descr="warnw.png"/>
          <p:cNvPicPr>
            <a:picLocks noChangeAspect="1"/>
          </p:cNvPicPr>
          <p:nvPr/>
        </p:nvPicPr>
        <p:blipFill>
          <a:blip r:embed="rId4"/>
          <a:stretch>
            <a:fillRect/>
          </a:stretch>
        </p:blipFill>
        <p:spPr>
          <a:xfrm>
            <a:off x="2083539" y="3171374"/>
            <a:ext cx="603504" cy="603504"/>
          </a:xfrm>
          <a:prstGeom prst="rect">
            <a:avLst/>
          </a:prstGeom>
        </p:spPr>
      </p:pic>
      <p:sp>
        <p:nvSpPr>
          <p:cNvPr id="26" name="TextBox 25"/>
          <p:cNvSpPr txBox="1"/>
          <p:nvPr/>
        </p:nvSpPr>
        <p:spPr>
          <a:xfrm>
            <a:off x="1361663" y="4160520"/>
            <a:ext cx="2187892" cy="1371600"/>
          </a:xfrm>
          <a:prstGeom prst="rect">
            <a:avLst/>
          </a:prstGeom>
          <a:noFill/>
        </p:spPr>
        <p:txBody>
          <a:bodyPr wrap="square">
            <a:spAutoFit/>
          </a:bodyPr>
          <a:lstStyle/>
          <a:p>
            <a:pPr algn="ctr"/>
            <a:r>
              <a:rPr sz="1400">
                <a:solidFill>
                  <a:srgbClr val="FFFFFF"/>
                </a:solidFill>
              </a:rPr>
              <a:t>Information not passed to the insurer can leave a customer uninsured - and the broker exposed.</a:t>
            </a:r>
          </a:p>
        </p:txBody>
      </p:sp>
      <p:pic>
        <p:nvPicPr>
          <p:cNvPr id="29" name="Picture 28" descr="users.png"/>
          <p:cNvPicPr>
            <a:picLocks noChangeAspect="1"/>
          </p:cNvPicPr>
          <p:nvPr/>
        </p:nvPicPr>
        <p:blipFill>
          <a:blip r:embed="rId5"/>
          <a:stretch>
            <a:fillRect/>
          </a:stretch>
        </p:blipFill>
        <p:spPr>
          <a:xfrm>
            <a:off x="9646712" y="3171374"/>
            <a:ext cx="603504" cy="603504"/>
          </a:xfrm>
          <a:prstGeom prst="rect">
            <a:avLst/>
          </a:prstGeom>
        </p:spPr>
      </p:pic>
      <p:sp>
        <p:nvSpPr>
          <p:cNvPr id="30" name="TextBox 29"/>
          <p:cNvSpPr txBox="1"/>
          <p:nvPr/>
        </p:nvSpPr>
        <p:spPr>
          <a:xfrm>
            <a:off x="8773944" y="4160520"/>
            <a:ext cx="2187892" cy="1371600"/>
          </a:xfrm>
          <a:prstGeom prst="rect">
            <a:avLst/>
          </a:prstGeom>
          <a:noFill/>
        </p:spPr>
        <p:txBody>
          <a:bodyPr wrap="square">
            <a:spAutoFit/>
          </a:bodyPr>
          <a:lstStyle/>
          <a:p>
            <a:pPr algn="ctr"/>
            <a:r>
              <a:rPr sz="1400">
                <a:solidFill>
                  <a:srgbClr val="FFFFFF"/>
                </a:solidFill>
              </a:rPr>
              <a:t>Where it applies: avoid foreseeable harm and help customers understand what they must disclose.</a:t>
            </a:r>
          </a:p>
        </p:txBody>
      </p:sp>
      <p:sp>
        <p:nvSpPr>
          <p:cNvPr id="8" name="Oval 7">
            <a:extLst>
              <a:ext uri="{FF2B5EF4-FFF2-40B4-BE49-F238E27FC236}">
                <a16:creationId xmlns:a16="http://schemas.microsoft.com/office/drawing/2014/main" id="{B6A092BD-72CC-C934-FEFD-688E130F325A}"/>
              </a:ext>
            </a:extLst>
          </p:cNvPr>
          <p:cNvSpPr/>
          <p:nvPr/>
        </p:nvSpPr>
        <p:spPr>
          <a:xfrm>
            <a:off x="5737263" y="301752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10" name="Picture 9" descr="users.png">
            <a:extLst>
              <a:ext uri="{FF2B5EF4-FFF2-40B4-BE49-F238E27FC236}">
                <a16:creationId xmlns:a16="http://schemas.microsoft.com/office/drawing/2014/main" id="{73807CE6-896B-8CD2-C932-DF008BDDCB7A}"/>
              </a:ext>
            </a:extLst>
          </p:cNvPr>
          <p:cNvPicPr>
            <a:picLocks noChangeAspect="1"/>
          </p:cNvPicPr>
          <p:nvPr/>
        </p:nvPicPr>
        <p:blipFill>
          <a:blip r:embed="rId5"/>
          <a:stretch>
            <a:fillRect/>
          </a:stretch>
        </p:blipFill>
        <p:spPr>
          <a:xfrm>
            <a:off x="5982557" y="3262814"/>
            <a:ext cx="603504" cy="603504"/>
          </a:xfrm>
          <a:prstGeom prst="rect">
            <a:avLst/>
          </a:prstGeom>
        </p:spPr>
      </p:pic>
      <p:sp>
        <p:nvSpPr>
          <p:cNvPr id="13" name="TextBox 12">
            <a:extLst>
              <a:ext uri="{FF2B5EF4-FFF2-40B4-BE49-F238E27FC236}">
                <a16:creationId xmlns:a16="http://schemas.microsoft.com/office/drawing/2014/main" id="{AD97706A-8205-EEA8-442B-8CE4BC208420}"/>
              </a:ext>
            </a:extLst>
          </p:cNvPr>
          <p:cNvSpPr txBox="1"/>
          <p:nvPr/>
        </p:nvSpPr>
        <p:spPr>
          <a:xfrm>
            <a:off x="5109789" y="4251960"/>
            <a:ext cx="2187892" cy="1169551"/>
          </a:xfrm>
          <a:prstGeom prst="rect">
            <a:avLst/>
          </a:prstGeom>
          <a:noFill/>
        </p:spPr>
        <p:txBody>
          <a:bodyPr wrap="square">
            <a:spAutoFit/>
          </a:bodyPr>
          <a:lstStyle/>
          <a:p>
            <a:pPr algn="ctr"/>
            <a:r>
              <a:rPr sz="1400" dirty="0">
                <a:solidFill>
                  <a:srgbClr val="FFFFFF"/>
                </a:solidFill>
              </a:rPr>
              <a:t>Oversight beyond the transaction showed value</a:t>
            </a:r>
            <a:r>
              <a:rPr lang="en-GB" sz="1400" dirty="0">
                <a:solidFill>
                  <a:srgbClr val="FFFFFF"/>
                </a:solidFill>
              </a:rPr>
              <a:t>,</a:t>
            </a:r>
            <a:r>
              <a:rPr sz="1400" dirty="0">
                <a:solidFill>
                  <a:srgbClr val="FFFFFF"/>
                </a:solidFill>
              </a:rPr>
              <a:t> </a:t>
            </a:r>
            <a:r>
              <a:rPr sz="1400" dirty="0" err="1">
                <a:solidFill>
                  <a:srgbClr val="FFFFFF"/>
                </a:solidFill>
              </a:rPr>
              <a:t>ke</a:t>
            </a:r>
            <a:r>
              <a:rPr lang="en-GB" sz="1400" dirty="0">
                <a:solidFill>
                  <a:srgbClr val="FFFFFF"/>
                </a:solidFill>
              </a:rPr>
              <a:t>e</a:t>
            </a:r>
            <a:r>
              <a:rPr sz="1400" dirty="0">
                <a:solidFill>
                  <a:srgbClr val="FFFFFF"/>
                </a:solidFill>
              </a:rPr>
              <a:t>p</a:t>
            </a:r>
            <a:r>
              <a:rPr lang="en-GB" sz="1400" dirty="0">
                <a:solidFill>
                  <a:srgbClr val="FFFFFF"/>
                </a:solidFill>
              </a:rPr>
              <a:t>s</a:t>
            </a:r>
            <a:r>
              <a:rPr sz="1400" dirty="0">
                <a:solidFill>
                  <a:srgbClr val="FFFFFF"/>
                </a:solidFill>
              </a:rPr>
              <a:t> the relationship</a:t>
            </a:r>
            <a:r>
              <a:rPr lang="en-GB" sz="1400" dirty="0">
                <a:solidFill>
                  <a:srgbClr val="FFFFFF"/>
                </a:solidFill>
              </a:rPr>
              <a:t> and find’s new business!</a:t>
            </a:r>
            <a:endParaRPr sz="1400" dirty="0">
              <a:solidFill>
                <a:srgbClr val="FFFFFF"/>
              </a:solidFill>
            </a:endParaRPr>
          </a:p>
        </p:txBody>
      </p:sp>
      <p:sp>
        <p:nvSpPr>
          <p:cNvPr id="31" name="TextBox 30">
            <a:extLst>
              <a:ext uri="{FF2B5EF4-FFF2-40B4-BE49-F238E27FC236}">
                <a16:creationId xmlns:a16="http://schemas.microsoft.com/office/drawing/2014/main" id="{8BF2C6B6-29D0-A7FC-1179-114682DDB368}"/>
              </a:ext>
            </a:extLst>
          </p:cNvPr>
          <p:cNvSpPr txBox="1"/>
          <p:nvPr/>
        </p:nvSpPr>
        <p:spPr>
          <a:xfrm>
            <a:off x="4847324" y="2148840"/>
            <a:ext cx="266659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Client Trust</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Tree>
    <p:extLst>
      <p:ext uri="{BB962C8B-B14F-4D97-AF65-F5344CB8AC3E}">
        <p14:creationId xmlns:p14="http://schemas.microsoft.com/office/powerpoint/2010/main" val="2115260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7">
            <a:extLst>
              <a:ext uri="{FF2B5EF4-FFF2-40B4-BE49-F238E27FC236}">
                <a16:creationId xmlns:a16="http://schemas.microsoft.com/office/drawing/2014/main" id="{72CD9E37-02EA-DD22-3DAA-3F996F3E598A}"/>
              </a:ext>
            </a:extLst>
          </p:cNvPr>
          <p:cNvSpPr/>
          <p:nvPr/>
        </p:nvSpPr>
        <p:spPr>
          <a:xfrm>
            <a:off x="485776" y="2011680"/>
            <a:ext cx="2462212" cy="36118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11" name="TextBox 10">
            <a:extLst>
              <a:ext uri="{FF2B5EF4-FFF2-40B4-BE49-F238E27FC236}">
                <a16:creationId xmlns:a16="http://schemas.microsoft.com/office/drawing/2014/main" id="{7678EEE3-7821-68EA-DAD6-E17B4FD7D67A}"/>
              </a:ext>
            </a:extLst>
          </p:cNvPr>
          <p:cNvSpPr txBox="1"/>
          <p:nvPr/>
        </p:nvSpPr>
        <p:spPr>
          <a:xfrm>
            <a:off x="485776" y="2148840"/>
            <a:ext cx="246221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Part of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the Story</a:t>
            </a:r>
          </a:p>
        </p:txBody>
      </p:sp>
      <p:sp>
        <p:nvSpPr>
          <p:cNvPr id="16" name="TextBox 1">
            <a:extLst>
              <a:ext uri="{FF2B5EF4-FFF2-40B4-BE49-F238E27FC236}">
                <a16:creationId xmlns:a16="http://schemas.microsoft.com/office/drawing/2014/main" id="{919FB3FA-0CD4-F96E-830B-8F0059FFEB4A}"/>
              </a:ext>
            </a:extLst>
          </p:cNvPr>
          <p:cNvSpPr txBox="1"/>
          <p:nvPr/>
        </p:nvSpPr>
        <p:spPr>
          <a:xfrm>
            <a:off x="1527048" y="502920"/>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Key Takeaways</a:t>
            </a:r>
          </a:p>
        </p:txBody>
      </p:sp>
      <p:sp>
        <p:nvSpPr>
          <p:cNvPr id="18" name="Oval 17">
            <a:extLst>
              <a:ext uri="{FF2B5EF4-FFF2-40B4-BE49-F238E27FC236}">
                <a16:creationId xmlns:a16="http://schemas.microsoft.com/office/drawing/2014/main" id="{B9512B4D-1A05-A544-94B4-98967CFA067C}"/>
              </a:ext>
            </a:extLst>
          </p:cNvPr>
          <p:cNvSpPr/>
          <p:nvPr/>
        </p:nvSpPr>
        <p:spPr>
          <a:xfrm>
            <a:off x="1169836"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19" name="Rectangle: Rounded Corners 7">
            <a:extLst>
              <a:ext uri="{FF2B5EF4-FFF2-40B4-BE49-F238E27FC236}">
                <a16:creationId xmlns:a16="http://schemas.microsoft.com/office/drawing/2014/main" id="{2746B280-2BDD-546A-BD7E-35599EFCD5AD}"/>
              </a:ext>
            </a:extLst>
          </p:cNvPr>
          <p:cNvSpPr/>
          <p:nvPr/>
        </p:nvSpPr>
        <p:spPr>
          <a:xfrm>
            <a:off x="3405188" y="2011680"/>
            <a:ext cx="2462212" cy="36118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7" name="TextBox 6">
            <a:extLst>
              <a:ext uri="{FF2B5EF4-FFF2-40B4-BE49-F238E27FC236}">
                <a16:creationId xmlns:a16="http://schemas.microsoft.com/office/drawing/2014/main" id="{FD020D05-6FA5-7C68-9A95-B42741DAFFB6}"/>
              </a:ext>
            </a:extLst>
          </p:cNvPr>
          <p:cNvSpPr txBox="1"/>
          <p:nvPr/>
        </p:nvSpPr>
        <p:spPr>
          <a:xfrm>
            <a:off x="3405188" y="2148840"/>
            <a:ext cx="246221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Join the</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Dots</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20" name="Rectangle: Rounded Corners 7">
            <a:extLst>
              <a:ext uri="{FF2B5EF4-FFF2-40B4-BE49-F238E27FC236}">
                <a16:creationId xmlns:a16="http://schemas.microsoft.com/office/drawing/2014/main" id="{3A68DCDA-3A2F-64E7-C57B-4A04ACA8FAB8}"/>
              </a:ext>
            </a:extLst>
          </p:cNvPr>
          <p:cNvSpPr/>
          <p:nvPr/>
        </p:nvSpPr>
        <p:spPr>
          <a:xfrm>
            <a:off x="6324600" y="2011680"/>
            <a:ext cx="2462212" cy="36118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25" name="Rectangle: Rounded Corners 7">
            <a:extLst>
              <a:ext uri="{FF2B5EF4-FFF2-40B4-BE49-F238E27FC236}">
                <a16:creationId xmlns:a16="http://schemas.microsoft.com/office/drawing/2014/main" id="{3A68DCDA-3A2F-64E7-C57B-4A04ACA8FAB8}"/>
              </a:ext>
            </a:extLst>
          </p:cNvPr>
          <p:cNvSpPr/>
          <p:nvPr/>
        </p:nvSpPr>
        <p:spPr>
          <a:xfrm>
            <a:off x="9244012" y="2011680"/>
            <a:ext cx="2462212" cy="3611880"/>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4" name="TextBox 3">
            <a:extLst>
              <a:ext uri="{FF2B5EF4-FFF2-40B4-BE49-F238E27FC236}">
                <a16:creationId xmlns:a16="http://schemas.microsoft.com/office/drawing/2014/main" id="{96B90A73-B5F4-89CD-49AB-1C9E4D197DCE}"/>
              </a:ext>
            </a:extLst>
          </p:cNvPr>
          <p:cNvSpPr txBox="1"/>
          <p:nvPr/>
        </p:nvSpPr>
        <p:spPr>
          <a:xfrm>
            <a:off x="6324600" y="2148840"/>
            <a:ext cx="246221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Protect</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Your Time</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27" name="TextBox 3">
            <a:extLst>
              <a:ext uri="{FF2B5EF4-FFF2-40B4-BE49-F238E27FC236}">
                <a16:creationId xmlns:a16="http://schemas.microsoft.com/office/drawing/2014/main" id="{96B90A73-B5F4-89CD-49AB-1C9E4D197DCE}"/>
              </a:ext>
            </a:extLst>
          </p:cNvPr>
          <p:cNvSpPr txBox="1"/>
          <p:nvPr/>
        </p:nvSpPr>
        <p:spPr>
          <a:xfrm>
            <a:off x="9244012" y="2148840"/>
            <a:ext cx="246221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Record</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Your Response</a:t>
            </a:r>
            <a:endParaRPr kumimoji="0" lang="en-GB" sz="1800" b="1" i="0" u="none" strike="noStrike" kern="1200" cap="none" spc="0" normalizeH="0" baseline="0" noProof="0" dirty="0">
              <a:ln>
                <a:noFill/>
              </a:ln>
              <a:solidFill>
                <a:schemeClr val="bg1"/>
              </a:solidFill>
              <a:effectLst/>
              <a:uLnTx/>
              <a:uFillTx/>
              <a:latin typeface="+mj-lt"/>
              <a:ea typeface="+mn-ea"/>
              <a:cs typeface="+mn-cs"/>
            </a:endParaRPr>
          </a:p>
        </p:txBody>
      </p:sp>
      <p:sp>
        <p:nvSpPr>
          <p:cNvPr id="22" name="Oval 21">
            <a:extLst>
              <a:ext uri="{FF2B5EF4-FFF2-40B4-BE49-F238E27FC236}">
                <a16:creationId xmlns:a16="http://schemas.microsoft.com/office/drawing/2014/main" id="{AA013BEE-34EC-94C6-B502-831852D8D924}"/>
              </a:ext>
            </a:extLst>
          </p:cNvPr>
          <p:cNvSpPr/>
          <p:nvPr/>
        </p:nvSpPr>
        <p:spPr>
          <a:xfrm>
            <a:off x="4089248"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23" name="Oval 22">
            <a:extLst>
              <a:ext uri="{FF2B5EF4-FFF2-40B4-BE49-F238E27FC236}">
                <a16:creationId xmlns:a16="http://schemas.microsoft.com/office/drawing/2014/main" id="{374200D8-94FB-5161-1C65-F2B21CF6D430}"/>
              </a:ext>
            </a:extLst>
          </p:cNvPr>
          <p:cNvSpPr/>
          <p:nvPr/>
        </p:nvSpPr>
        <p:spPr>
          <a:xfrm>
            <a:off x="7008660"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sp>
        <p:nvSpPr>
          <p:cNvPr id="26" name="Oval 22">
            <a:extLst>
              <a:ext uri="{FF2B5EF4-FFF2-40B4-BE49-F238E27FC236}">
                <a16:creationId xmlns:a16="http://schemas.microsoft.com/office/drawing/2014/main" id="{374200D8-94FB-5161-1C65-F2B21CF6D430}"/>
              </a:ext>
            </a:extLst>
          </p:cNvPr>
          <p:cNvSpPr/>
          <p:nvPr/>
        </p:nvSpPr>
        <p:spPr>
          <a:xfrm>
            <a:off x="9928072" y="2926080"/>
            <a:ext cx="1094092" cy="1094092"/>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dirty="0">
              <a:solidFill>
                <a:schemeClr val="bg1"/>
              </a:solidFill>
            </a:endParaRPr>
          </a:p>
        </p:txBody>
      </p:sp>
      <p:pic>
        <p:nvPicPr>
          <p:cNvPr id="2" name="Picture 1">
            <a:extLst>
              <a:ext uri="{FF2B5EF4-FFF2-40B4-BE49-F238E27FC236}">
                <a16:creationId xmlns:a16="http://schemas.microsoft.com/office/drawing/2014/main" id="{CBC7D406-D008-7CFF-D047-312BB45997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822960" y="1280160"/>
            <a:ext cx="10515600" cy="457200"/>
          </a:xfrm>
          <a:prstGeom prst="rect">
            <a:avLst/>
          </a:prstGeom>
          <a:noFill/>
        </p:spPr>
        <p:txBody>
          <a:bodyPr wrap="square">
            <a:spAutoFit/>
          </a:bodyPr>
          <a:lstStyle/>
          <a:p>
            <a:pPr algn="ctr"/>
            <a:r>
              <a:rPr sz="1600" b="1">
                <a:solidFill>
                  <a:srgbClr val="7FD1E8"/>
                </a:solidFill>
              </a:rPr>
              <a:t>Red flags are prompts, not verdicts</a:t>
            </a:r>
          </a:p>
        </p:txBody>
      </p:sp>
      <p:pic>
        <p:nvPicPr>
          <p:cNvPr id="28" name="Picture 27" descr="flag.png"/>
          <p:cNvPicPr>
            <a:picLocks noChangeAspect="1"/>
          </p:cNvPicPr>
          <p:nvPr/>
        </p:nvPicPr>
        <p:blipFill>
          <a:blip r:embed="rId4"/>
          <a:stretch>
            <a:fillRect/>
          </a:stretch>
        </p:blipFill>
        <p:spPr>
          <a:xfrm>
            <a:off x="1415130" y="3171374"/>
            <a:ext cx="603504" cy="603504"/>
          </a:xfrm>
          <a:prstGeom prst="rect">
            <a:avLst/>
          </a:prstGeom>
        </p:spPr>
      </p:pic>
      <p:sp>
        <p:nvSpPr>
          <p:cNvPr id="29" name="TextBox 28"/>
          <p:cNvSpPr txBox="1"/>
          <p:nvPr/>
        </p:nvSpPr>
        <p:spPr>
          <a:xfrm>
            <a:off x="622936" y="4160520"/>
            <a:ext cx="2187892" cy="1371600"/>
          </a:xfrm>
          <a:prstGeom prst="rect">
            <a:avLst/>
          </a:prstGeom>
          <a:noFill/>
        </p:spPr>
        <p:txBody>
          <a:bodyPr wrap="square">
            <a:spAutoFit/>
          </a:bodyPr>
          <a:lstStyle/>
          <a:p>
            <a:pPr algn="ctr"/>
            <a:r>
              <a:rPr sz="1400">
                <a:solidFill>
                  <a:srgbClr val="FFFFFF"/>
                </a:solidFill>
              </a:rPr>
              <a:t>Liquidations, CCJs, director and company history each tell part of the story.</a:t>
            </a:r>
          </a:p>
        </p:txBody>
      </p:sp>
      <p:pic>
        <p:nvPicPr>
          <p:cNvPr id="30" name="Picture 29" descr="filechart.png"/>
          <p:cNvPicPr>
            <a:picLocks noChangeAspect="1"/>
          </p:cNvPicPr>
          <p:nvPr/>
        </p:nvPicPr>
        <p:blipFill>
          <a:blip r:embed="rId5"/>
          <a:stretch>
            <a:fillRect/>
          </a:stretch>
        </p:blipFill>
        <p:spPr>
          <a:xfrm>
            <a:off x="4334542" y="3171374"/>
            <a:ext cx="603504" cy="603504"/>
          </a:xfrm>
          <a:prstGeom prst="rect">
            <a:avLst/>
          </a:prstGeom>
        </p:spPr>
      </p:pic>
      <p:sp>
        <p:nvSpPr>
          <p:cNvPr id="31" name="TextBox 30"/>
          <p:cNvSpPr txBox="1"/>
          <p:nvPr/>
        </p:nvSpPr>
        <p:spPr>
          <a:xfrm>
            <a:off x="3542348" y="4160520"/>
            <a:ext cx="2187892" cy="1371600"/>
          </a:xfrm>
          <a:prstGeom prst="rect">
            <a:avLst/>
          </a:prstGeom>
          <a:noFill/>
        </p:spPr>
        <p:txBody>
          <a:bodyPr wrap="square">
            <a:spAutoFit/>
          </a:bodyPr>
          <a:lstStyle/>
          <a:p>
            <a:pPr algn="ctr"/>
            <a:r>
              <a:rPr sz="1400">
                <a:solidFill>
                  <a:srgbClr val="FFFFFF"/>
                </a:solidFill>
              </a:rPr>
              <a:t>Reports bring it together - one flag is a prompt, a pattern is a warning.</a:t>
            </a:r>
          </a:p>
        </p:txBody>
      </p:sp>
      <p:pic>
        <p:nvPicPr>
          <p:cNvPr id="32" name="Picture 31" descr="stopwatch.png"/>
          <p:cNvPicPr>
            <a:picLocks noChangeAspect="1"/>
          </p:cNvPicPr>
          <p:nvPr/>
        </p:nvPicPr>
        <p:blipFill>
          <a:blip r:embed="rId6"/>
          <a:stretch>
            <a:fillRect/>
          </a:stretch>
        </p:blipFill>
        <p:spPr>
          <a:xfrm>
            <a:off x="7253954" y="3171374"/>
            <a:ext cx="603504" cy="603504"/>
          </a:xfrm>
          <a:prstGeom prst="rect">
            <a:avLst/>
          </a:prstGeom>
        </p:spPr>
      </p:pic>
      <p:sp>
        <p:nvSpPr>
          <p:cNvPr id="33" name="TextBox 32"/>
          <p:cNvSpPr txBox="1"/>
          <p:nvPr/>
        </p:nvSpPr>
        <p:spPr>
          <a:xfrm>
            <a:off x="6461760" y="4160520"/>
            <a:ext cx="2187892" cy="1371600"/>
          </a:xfrm>
          <a:prstGeom prst="rect">
            <a:avLst/>
          </a:prstGeom>
          <a:noFill/>
        </p:spPr>
        <p:txBody>
          <a:bodyPr wrap="square">
            <a:spAutoFit/>
          </a:bodyPr>
          <a:lstStyle/>
          <a:p>
            <a:pPr algn="ctr"/>
            <a:r>
              <a:rPr sz="1400">
                <a:solidFill>
                  <a:srgbClr val="FFFFFF"/>
                </a:solidFill>
              </a:rPr>
              <a:t>Use risk signals to prioritise your pipeline and protect your time.</a:t>
            </a:r>
          </a:p>
        </p:txBody>
      </p:sp>
      <p:pic>
        <p:nvPicPr>
          <p:cNvPr id="34" name="Picture 33" descr="shield.png"/>
          <p:cNvPicPr>
            <a:picLocks noChangeAspect="1"/>
          </p:cNvPicPr>
          <p:nvPr/>
        </p:nvPicPr>
        <p:blipFill>
          <a:blip r:embed="rId7"/>
          <a:stretch>
            <a:fillRect/>
          </a:stretch>
        </p:blipFill>
        <p:spPr>
          <a:xfrm>
            <a:off x="10173366" y="3171374"/>
            <a:ext cx="603504" cy="603504"/>
          </a:xfrm>
          <a:prstGeom prst="rect">
            <a:avLst/>
          </a:prstGeom>
        </p:spPr>
      </p:pic>
      <p:sp>
        <p:nvSpPr>
          <p:cNvPr id="35" name="TextBox 34"/>
          <p:cNvSpPr txBox="1"/>
          <p:nvPr/>
        </p:nvSpPr>
        <p:spPr>
          <a:xfrm>
            <a:off x="9381172" y="4160520"/>
            <a:ext cx="2187892" cy="1371600"/>
          </a:xfrm>
          <a:prstGeom prst="rect">
            <a:avLst/>
          </a:prstGeom>
          <a:noFill/>
        </p:spPr>
        <p:txBody>
          <a:bodyPr wrap="square">
            <a:spAutoFit/>
          </a:bodyPr>
          <a:lstStyle/>
          <a:p>
            <a:pPr algn="ctr"/>
            <a:r>
              <a:rPr sz="1400">
                <a:solidFill>
                  <a:srgbClr val="FFFFFF"/>
                </a:solidFill>
              </a:rPr>
              <a:t>Record what you found and how you responded - it makes your advice defensible.</a:t>
            </a:r>
          </a:p>
        </p:txBody>
      </p:sp>
    </p:spTree>
    <p:extLst>
      <p:ext uri="{BB962C8B-B14F-4D97-AF65-F5344CB8AC3E}">
        <p14:creationId xmlns:p14="http://schemas.microsoft.com/office/powerpoint/2010/main" val="99331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3204F-AA16-DD53-DB30-3FBA859B7838}"/>
              </a:ext>
            </a:extLst>
          </p:cNvPr>
          <p:cNvSpPr>
            <a:spLocks noGrp="1"/>
          </p:cNvSpPr>
          <p:nvPr>
            <p:ph type="ctrTitle"/>
          </p:nvPr>
        </p:nvSpPr>
        <p:spPr/>
        <p:txBody>
          <a:bodyPr/>
          <a:lstStyle/>
          <a:p>
            <a:r>
              <a:rPr lang="en-GB" dirty="0"/>
              <a:t>How nCino supports</a:t>
            </a:r>
          </a:p>
        </p:txBody>
      </p:sp>
      <p:sp>
        <p:nvSpPr>
          <p:cNvPr id="3" name="Footer Placeholder 2">
            <a:extLst>
              <a:ext uri="{FF2B5EF4-FFF2-40B4-BE49-F238E27FC236}">
                <a16:creationId xmlns:a16="http://schemas.microsoft.com/office/drawing/2014/main" id="{915FF9B7-3C84-955C-0553-A502ED2871B3}"/>
              </a:ext>
            </a:extLst>
          </p:cNvPr>
          <p:cNvSpPr>
            <a:spLocks noGrp="1"/>
          </p:cNvSpPr>
          <p:nvPr>
            <p:ph type="ftr"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F44EA3-1AD8-0347-A6A7-E31FF1E52660}" type="slidenum">
              <a:rPr kumimoji="0" lang="en-US" sz="900" b="0" i="0" u="none" strike="noStrike" kern="1200" cap="none" spc="0" normalizeH="0" baseline="0" noProof="0" smtClean="0">
                <a:ln>
                  <a:noFill/>
                </a:ln>
                <a:solidFill>
                  <a:srgbClr val="7BB3C5"/>
                </a:solidFill>
                <a:effectLst/>
                <a:uLnTx/>
                <a:uFillTx/>
                <a:latin typeface="nCino+Avenir"/>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US" sz="900" b="0" i="0" u="none" strike="noStrike" kern="1200" cap="none" spc="0" normalizeH="0" baseline="0" noProof="0" dirty="0">
              <a:ln>
                <a:noFill/>
              </a:ln>
              <a:solidFill>
                <a:srgbClr val="7BB3C5"/>
              </a:solidFill>
              <a:effectLst/>
              <a:uLnTx/>
              <a:uFillTx/>
              <a:latin typeface="nCino+Avenir"/>
              <a:ea typeface="+mn-ea"/>
              <a:cs typeface="+mn-cs"/>
            </a:endParaRPr>
          </a:p>
        </p:txBody>
      </p:sp>
      <p:pic>
        <p:nvPicPr>
          <p:cNvPr id="4" name="Picture 2">
            <a:extLst>
              <a:ext uri="{FF2B5EF4-FFF2-40B4-BE49-F238E27FC236}">
                <a16:creationId xmlns:a16="http://schemas.microsoft.com/office/drawing/2014/main" id="{606C5702-E38C-17A8-F7A7-BB308E83C1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9477" y="4188370"/>
            <a:ext cx="3170773" cy="1422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639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3D49F-3BA6-B376-B180-966F47EE7EFE}"/>
            </a:ext>
          </a:extLst>
        </p:cNvPr>
        <p:cNvGrpSpPr/>
        <p:nvPr/>
      </p:nvGrpSpPr>
      <p:grpSpPr>
        <a:xfrm>
          <a:off x="0" y="0"/>
          <a:ext cx="0" cy="0"/>
          <a:chOff x="0" y="0"/>
          <a:chExt cx="0" cy="0"/>
        </a:xfrm>
      </p:grpSpPr>
      <p:grpSp>
        <p:nvGrpSpPr>
          <p:cNvPr id="71" name="Group 70">
            <a:extLst>
              <a:ext uri="{FF2B5EF4-FFF2-40B4-BE49-F238E27FC236}">
                <a16:creationId xmlns:a16="http://schemas.microsoft.com/office/drawing/2014/main" id="{B6FF59C9-8D71-1217-2D3C-919260C90940}"/>
              </a:ext>
            </a:extLst>
          </p:cNvPr>
          <p:cNvGrpSpPr/>
          <p:nvPr/>
        </p:nvGrpSpPr>
        <p:grpSpPr>
          <a:xfrm>
            <a:off x="6393293" y="2083742"/>
            <a:ext cx="4596419" cy="2784803"/>
            <a:chOff x="6393293" y="2308108"/>
            <a:chExt cx="4596419" cy="2784803"/>
          </a:xfrm>
        </p:grpSpPr>
        <p:sp>
          <p:nvSpPr>
            <p:cNvPr id="4" name="Trapezoid 3">
              <a:extLst>
                <a:ext uri="{FF2B5EF4-FFF2-40B4-BE49-F238E27FC236}">
                  <a16:creationId xmlns:a16="http://schemas.microsoft.com/office/drawing/2014/main" id="{24EFB9D6-476D-F1DF-AEF3-5D5F84E88FC7}"/>
                </a:ext>
              </a:extLst>
            </p:cNvPr>
            <p:cNvSpPr>
              <a:spLocks noChangeArrowheads="1"/>
            </p:cNvSpPr>
            <p:nvPr/>
          </p:nvSpPr>
          <p:spPr bwMode="auto">
            <a:xfrm rot="16200000">
              <a:off x="7299101" y="1402300"/>
              <a:ext cx="2784803" cy="4596419"/>
            </a:xfrm>
            <a:prstGeom prst="trapezoid">
              <a:avLst/>
            </a:prstGeom>
            <a:solidFill>
              <a:schemeClr val="accent1"/>
            </a:solidFill>
            <a:ln>
              <a:solidFill>
                <a:srgbClr val="7BB3C5"/>
              </a:solidFill>
            </a:ln>
            <a:effec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Open Sans"/>
                <a:ea typeface="+mn-ea"/>
                <a:cs typeface="+mn-cs"/>
              </a:endParaRPr>
            </a:p>
          </p:txBody>
        </p:sp>
        <p:grpSp>
          <p:nvGrpSpPr>
            <p:cNvPr id="53" name="Group 52">
              <a:extLst>
                <a:ext uri="{FF2B5EF4-FFF2-40B4-BE49-F238E27FC236}">
                  <a16:creationId xmlns:a16="http://schemas.microsoft.com/office/drawing/2014/main" id="{658AA22C-C303-03D3-C639-C2B1CE8A6954}"/>
                </a:ext>
              </a:extLst>
            </p:cNvPr>
            <p:cNvGrpSpPr/>
            <p:nvPr/>
          </p:nvGrpSpPr>
          <p:grpSpPr>
            <a:xfrm rot="10800000">
              <a:off x="7544936" y="2483624"/>
              <a:ext cx="2293132" cy="2433770"/>
              <a:chOff x="2943440" y="2485363"/>
              <a:chExt cx="2293132" cy="2433770"/>
            </a:xfrm>
          </p:grpSpPr>
          <p:cxnSp>
            <p:nvCxnSpPr>
              <p:cNvPr id="54" name="Straight Connector 53">
                <a:extLst>
                  <a:ext uri="{FF2B5EF4-FFF2-40B4-BE49-F238E27FC236}">
                    <a16:creationId xmlns:a16="http://schemas.microsoft.com/office/drawing/2014/main" id="{87ECB469-8912-3A74-6FE1-E9BF5D5F97CF}"/>
                  </a:ext>
                </a:extLst>
              </p:cNvPr>
              <p:cNvCxnSpPr>
                <a:cxnSpLocks/>
              </p:cNvCxnSpPr>
              <p:nvPr/>
            </p:nvCxnSpPr>
            <p:spPr>
              <a:xfrm flipV="1">
                <a:off x="2943440" y="2485363"/>
                <a:ext cx="0" cy="2433770"/>
              </a:xfrm>
              <a:prstGeom prst="line">
                <a:avLst/>
              </a:prstGeom>
              <a:ln>
                <a:solidFill>
                  <a:srgbClr val="7BB3C5">
                    <a:alpha val="30196"/>
                  </a:srgbClr>
                </a:solidFill>
                <a:prstDash val="dash"/>
                <a:headEnd type="none" w="med" len="med"/>
                <a:tailEnd type="none" w="med" len="med"/>
              </a:ln>
            </p:spPr>
            <p:style>
              <a:lnRef idx="1">
                <a:schemeClr val="accent5"/>
              </a:lnRef>
              <a:fillRef idx="0">
                <a:schemeClr val="accent5"/>
              </a:fillRef>
              <a:effectRef idx="0">
                <a:schemeClr val="accent5"/>
              </a:effectRef>
              <a:fontRef idx="minor">
                <a:schemeClr val="tx1"/>
              </a:fontRef>
            </p:style>
          </p:cxnSp>
          <p:cxnSp>
            <p:nvCxnSpPr>
              <p:cNvPr id="68" name="Straight Connector 67">
                <a:extLst>
                  <a:ext uri="{FF2B5EF4-FFF2-40B4-BE49-F238E27FC236}">
                    <a16:creationId xmlns:a16="http://schemas.microsoft.com/office/drawing/2014/main" id="{EE434279-776D-BCB5-0CFF-128F1558CEE3}"/>
                  </a:ext>
                </a:extLst>
              </p:cNvPr>
              <p:cNvCxnSpPr>
                <a:cxnSpLocks/>
              </p:cNvCxnSpPr>
              <p:nvPr/>
            </p:nvCxnSpPr>
            <p:spPr>
              <a:xfrm flipH="1" flipV="1">
                <a:off x="4090006" y="2655833"/>
                <a:ext cx="5077" cy="2088978"/>
              </a:xfrm>
              <a:prstGeom prst="line">
                <a:avLst/>
              </a:prstGeom>
              <a:ln>
                <a:solidFill>
                  <a:srgbClr val="7BB3C5">
                    <a:alpha val="30196"/>
                  </a:srgbClr>
                </a:solidFill>
                <a:prstDash val="dash"/>
                <a:headEnd type="none" w="med" len="med"/>
                <a:tailEnd type="none" w="med" len="med"/>
              </a:ln>
            </p:spPr>
            <p:style>
              <a:lnRef idx="1">
                <a:schemeClr val="accent5"/>
              </a:lnRef>
              <a:fillRef idx="0">
                <a:schemeClr val="accent5"/>
              </a:fillRef>
              <a:effectRef idx="0">
                <a:schemeClr val="accent5"/>
              </a:effectRef>
              <a:fontRef idx="minor">
                <a:schemeClr val="tx1"/>
              </a:fontRef>
            </p:style>
          </p:cxnSp>
          <p:cxnSp>
            <p:nvCxnSpPr>
              <p:cNvPr id="69" name="Straight Connector 68">
                <a:extLst>
                  <a:ext uri="{FF2B5EF4-FFF2-40B4-BE49-F238E27FC236}">
                    <a16:creationId xmlns:a16="http://schemas.microsoft.com/office/drawing/2014/main" id="{2D66EDCF-7EDA-A025-7AC2-285533867143}"/>
                  </a:ext>
                </a:extLst>
              </p:cNvPr>
              <p:cNvCxnSpPr>
                <a:cxnSpLocks/>
              </p:cNvCxnSpPr>
              <p:nvPr/>
            </p:nvCxnSpPr>
            <p:spPr>
              <a:xfrm flipV="1">
                <a:off x="5236572" y="2827969"/>
                <a:ext cx="0" cy="1737681"/>
              </a:xfrm>
              <a:prstGeom prst="line">
                <a:avLst/>
              </a:prstGeom>
              <a:ln>
                <a:solidFill>
                  <a:srgbClr val="7BB3C5">
                    <a:alpha val="30196"/>
                  </a:srgbClr>
                </a:solidFill>
                <a:prstDash val="dash"/>
                <a:headEnd type="none" w="med" len="med"/>
                <a:tailEnd type="none" w="med" len="med"/>
              </a:ln>
            </p:spPr>
            <p:style>
              <a:lnRef idx="1">
                <a:schemeClr val="accent5"/>
              </a:lnRef>
              <a:fillRef idx="0">
                <a:schemeClr val="accent5"/>
              </a:fillRef>
              <a:effectRef idx="0">
                <a:schemeClr val="accent5"/>
              </a:effectRef>
              <a:fontRef idx="minor">
                <a:schemeClr val="tx1"/>
              </a:fontRef>
            </p:style>
          </p:cxnSp>
        </p:grpSp>
      </p:grpSp>
      <p:sp>
        <p:nvSpPr>
          <p:cNvPr id="5" name="Title 4">
            <a:extLst>
              <a:ext uri="{FF2B5EF4-FFF2-40B4-BE49-F238E27FC236}">
                <a16:creationId xmlns:a16="http://schemas.microsoft.com/office/drawing/2014/main" id="{78865FEA-F49A-707F-D267-6D2981F6855C}"/>
              </a:ext>
            </a:extLst>
          </p:cNvPr>
          <p:cNvSpPr>
            <a:spLocks noGrp="1"/>
          </p:cNvSpPr>
          <p:nvPr>
            <p:ph type="title"/>
          </p:nvPr>
        </p:nvSpPr>
        <p:spPr/>
        <p:txBody>
          <a:bodyPr/>
          <a:lstStyle/>
          <a:p>
            <a:r>
              <a:rPr lang="en-US" sz="2800" dirty="0"/>
              <a:t>Supporting the insurance industry’s biggest challenges</a:t>
            </a:r>
          </a:p>
        </p:txBody>
      </p:sp>
      <p:sp>
        <p:nvSpPr>
          <p:cNvPr id="3" name="Footer Placeholder 2">
            <a:extLst>
              <a:ext uri="{FF2B5EF4-FFF2-40B4-BE49-F238E27FC236}">
                <a16:creationId xmlns:a16="http://schemas.microsoft.com/office/drawing/2014/main" id="{3CD994E0-D95E-5D8F-3E21-95093CD822E9}"/>
              </a:ext>
            </a:extLst>
          </p:cNvPr>
          <p:cNvSpPr>
            <a:spLocks noGrp="1"/>
          </p:cNvSpPr>
          <p:nvPr>
            <p:ph type="ftr"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F44EA3-1AD8-0347-A6A7-E31FF1E52660}" type="slidenum">
              <a:rPr kumimoji="0" lang="en-US" sz="900" b="0" i="0" u="none" strike="noStrike" kern="1200" cap="none" spc="0" normalizeH="0" baseline="0" noProof="0" smtClean="0">
                <a:ln>
                  <a:noFill/>
                </a:ln>
                <a:solidFill>
                  <a:srgbClr val="7BB3C5"/>
                </a:solidFill>
                <a:effectLst/>
                <a:uLnTx/>
                <a:uFillTx/>
                <a:latin typeface="nCino+Avenir"/>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en-US" sz="900" b="0" i="0" u="none" strike="noStrike" kern="1200" cap="none" spc="0" normalizeH="0" baseline="0" noProof="0" dirty="0">
              <a:ln>
                <a:noFill/>
              </a:ln>
              <a:solidFill>
                <a:srgbClr val="7BB3C5"/>
              </a:solidFill>
              <a:effectLst/>
              <a:uLnTx/>
              <a:uFillTx/>
              <a:latin typeface="nCino+Avenir"/>
              <a:ea typeface="+mn-ea"/>
              <a:cs typeface="+mn-cs"/>
            </a:endParaRPr>
          </a:p>
        </p:txBody>
      </p:sp>
      <p:sp>
        <p:nvSpPr>
          <p:cNvPr id="6" name="TextBox 5">
            <a:extLst>
              <a:ext uri="{FF2B5EF4-FFF2-40B4-BE49-F238E27FC236}">
                <a16:creationId xmlns:a16="http://schemas.microsoft.com/office/drawing/2014/main" id="{3D449344-1B6C-FA8E-79B1-702EC1F17635}"/>
              </a:ext>
            </a:extLst>
          </p:cNvPr>
          <p:cNvSpPr txBox="1"/>
          <p:nvPr/>
        </p:nvSpPr>
        <p:spPr>
          <a:xfrm>
            <a:off x="1922857" y="1529744"/>
            <a:ext cx="2086089"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7BB3C5"/>
                </a:solidFill>
                <a:effectLst/>
                <a:uLnTx/>
                <a:uFillTx/>
                <a:latin typeface="nCino+Avenir"/>
                <a:ea typeface="+mn-ea"/>
                <a:cs typeface="+mn-cs"/>
              </a:rPr>
              <a:t>ACQUISITION</a:t>
            </a:r>
            <a:endParaRPr kumimoji="0" lang="en-US" sz="1800" b="0" i="0" u="none" strike="noStrike" kern="1200" cap="none" spc="0" normalizeH="0" baseline="0" noProof="0" dirty="0">
              <a:ln>
                <a:noFill/>
              </a:ln>
              <a:solidFill>
                <a:srgbClr val="7BB3C5"/>
              </a:solidFill>
              <a:effectLst/>
              <a:uLnTx/>
              <a:uFillTx/>
              <a:latin typeface="nCino+Avenir"/>
              <a:ea typeface="+mn-ea"/>
              <a:cs typeface="Poppins" panose="00000500000000000000" pitchFamily="50" charset="0"/>
            </a:endParaRPr>
          </a:p>
        </p:txBody>
      </p:sp>
      <p:sp>
        <p:nvSpPr>
          <p:cNvPr id="14" name="TextBox 13">
            <a:extLst>
              <a:ext uri="{FF2B5EF4-FFF2-40B4-BE49-F238E27FC236}">
                <a16:creationId xmlns:a16="http://schemas.microsoft.com/office/drawing/2014/main" id="{3EA91E57-E540-44F4-9F0C-7610D2095013}"/>
              </a:ext>
            </a:extLst>
          </p:cNvPr>
          <p:cNvSpPr txBox="1"/>
          <p:nvPr/>
        </p:nvSpPr>
        <p:spPr>
          <a:xfrm>
            <a:off x="5350248" y="1529744"/>
            <a:ext cx="2086089"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7BB3C5"/>
                </a:solidFill>
                <a:effectLst/>
                <a:uLnTx/>
                <a:uFillTx/>
                <a:latin typeface="nCino+Avenir"/>
                <a:ea typeface="+mn-ea"/>
                <a:cs typeface="Poppins" panose="00000500000000000000" pitchFamily="50" charset="0"/>
              </a:rPr>
              <a:t>COMMIT</a:t>
            </a:r>
            <a:endParaRPr kumimoji="0" lang="en-US" sz="1800" b="0" i="0" u="none" strike="noStrike" kern="1200" cap="none" spc="0" normalizeH="0" baseline="0" noProof="0" dirty="0">
              <a:ln>
                <a:noFill/>
              </a:ln>
              <a:solidFill>
                <a:srgbClr val="7BB3C5"/>
              </a:solidFill>
              <a:effectLst/>
              <a:uLnTx/>
              <a:uFillTx/>
              <a:latin typeface="nCino+Avenir"/>
              <a:ea typeface="+mn-ea"/>
              <a:cs typeface="Poppins" panose="00000500000000000000" pitchFamily="50" charset="0"/>
            </a:endParaRPr>
          </a:p>
        </p:txBody>
      </p:sp>
      <p:sp>
        <p:nvSpPr>
          <p:cNvPr id="20" name="TextBox 19">
            <a:extLst>
              <a:ext uri="{FF2B5EF4-FFF2-40B4-BE49-F238E27FC236}">
                <a16:creationId xmlns:a16="http://schemas.microsoft.com/office/drawing/2014/main" id="{42709C08-730F-DF6B-D07F-EBAD65341F70}"/>
              </a:ext>
            </a:extLst>
          </p:cNvPr>
          <p:cNvSpPr txBox="1"/>
          <p:nvPr/>
        </p:nvSpPr>
        <p:spPr>
          <a:xfrm>
            <a:off x="8979802" y="1529744"/>
            <a:ext cx="2086089"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7BB3C5"/>
                </a:solidFill>
                <a:effectLst/>
                <a:uLnTx/>
                <a:uFillTx/>
                <a:latin typeface="nCino+Avenir"/>
                <a:ea typeface="+mn-ea"/>
                <a:cs typeface="+mn-cs"/>
              </a:rPr>
              <a:t>EXPANSION</a:t>
            </a:r>
            <a:endParaRPr kumimoji="0" lang="en-US" sz="1800" b="0" i="0" u="none" strike="noStrike" kern="1200" cap="none" spc="0" normalizeH="0" baseline="0" noProof="0" dirty="0">
              <a:ln>
                <a:noFill/>
              </a:ln>
              <a:solidFill>
                <a:srgbClr val="7BB3C5"/>
              </a:solidFill>
              <a:effectLst/>
              <a:uLnTx/>
              <a:uFillTx/>
              <a:latin typeface="nCino+Avenir"/>
              <a:ea typeface="+mn-ea"/>
              <a:cs typeface="Poppins" panose="00000500000000000000" pitchFamily="50" charset="0"/>
            </a:endParaRPr>
          </a:p>
        </p:txBody>
      </p:sp>
      <p:grpSp>
        <p:nvGrpSpPr>
          <p:cNvPr id="25" name="Group 24">
            <a:extLst>
              <a:ext uri="{FF2B5EF4-FFF2-40B4-BE49-F238E27FC236}">
                <a16:creationId xmlns:a16="http://schemas.microsoft.com/office/drawing/2014/main" id="{192B387B-1B76-C18E-7984-ABF76A2EB7B1}"/>
              </a:ext>
            </a:extLst>
          </p:cNvPr>
          <p:cNvGrpSpPr/>
          <p:nvPr/>
        </p:nvGrpSpPr>
        <p:grpSpPr>
          <a:xfrm>
            <a:off x="7436337" y="2688458"/>
            <a:ext cx="3485303" cy="1890694"/>
            <a:chOff x="3851841" y="5140897"/>
            <a:chExt cx="4677207" cy="1890694"/>
          </a:xfrm>
        </p:grpSpPr>
        <p:sp>
          <p:nvSpPr>
            <p:cNvPr id="26" name="TextBox 1">
              <a:extLst>
                <a:ext uri="{FF2B5EF4-FFF2-40B4-BE49-F238E27FC236}">
                  <a16:creationId xmlns:a16="http://schemas.microsoft.com/office/drawing/2014/main" id="{B3BA7108-D75C-E6F6-DFD1-30DDCD92F310}"/>
                </a:ext>
              </a:extLst>
            </p:cNvPr>
            <p:cNvSpPr txBox="1"/>
            <p:nvPr/>
          </p:nvSpPr>
          <p:spPr>
            <a:xfrm>
              <a:off x="3851841" y="5140897"/>
              <a:ext cx="3340379" cy="369332"/>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1B643"/>
                  </a:solidFill>
                  <a:effectLst/>
                  <a:uLnTx/>
                  <a:uFillTx/>
                  <a:latin typeface="nCino+Avenir"/>
                  <a:ea typeface="+mn-ea"/>
                  <a:cs typeface="+mn-cs"/>
                </a:rPr>
                <a:t>Keep </a:t>
              </a:r>
              <a:r>
                <a:rPr kumimoji="0" lang="en-GB" sz="1800" b="0" i="0" u="none" strike="noStrike" kern="1200" cap="none" spc="0" normalizeH="0" baseline="0" noProof="0" dirty="0">
                  <a:ln>
                    <a:noFill/>
                  </a:ln>
                  <a:solidFill>
                    <a:srgbClr val="F1B643"/>
                  </a:solidFill>
                  <a:effectLst/>
                  <a:uLnTx/>
                  <a:uFillTx/>
                  <a:latin typeface="nCino+Avenir"/>
                  <a:ea typeface="+mn-ea"/>
                  <a:cs typeface="+mn-cs"/>
                </a:rPr>
                <a:t>for life</a:t>
              </a:r>
              <a:endParaRPr kumimoji="0" lang="en-US" sz="1800" b="0" i="0" u="none" strike="noStrike" kern="1200" cap="none" spc="0" normalizeH="0" baseline="0" noProof="0" dirty="0">
                <a:ln>
                  <a:noFill/>
                </a:ln>
                <a:solidFill>
                  <a:srgbClr val="F1B643"/>
                </a:solidFill>
                <a:effectLst/>
                <a:uLnTx/>
                <a:uFillTx/>
                <a:latin typeface="nCino+Avenir"/>
                <a:ea typeface="+mn-ea"/>
                <a:cs typeface="Poppins" panose="00000500000000000000" pitchFamily="50" charset="0"/>
              </a:endParaRPr>
            </a:p>
          </p:txBody>
        </p:sp>
        <p:sp>
          <p:nvSpPr>
            <p:cNvPr id="27" name="Rectangle 26">
              <a:extLst>
                <a:ext uri="{FF2B5EF4-FFF2-40B4-BE49-F238E27FC236}">
                  <a16:creationId xmlns:a16="http://schemas.microsoft.com/office/drawing/2014/main" id="{98F31232-5503-B1A4-52B6-B0D9A3707BD7}"/>
                </a:ext>
              </a:extLst>
            </p:cNvPr>
            <p:cNvSpPr/>
            <p:nvPr/>
          </p:nvSpPr>
          <p:spPr>
            <a:xfrm>
              <a:off x="3851842" y="5577347"/>
              <a:ext cx="4677206" cy="145424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50000"/>
                </a:lnSpc>
                <a:spcBef>
                  <a:spcPts val="0"/>
                </a:spcBef>
                <a:spcAft>
                  <a:spcPts val="0"/>
                </a:spcAft>
                <a:buClr>
                  <a:srgbClr val="0092C7"/>
                </a:buClr>
                <a:buSzTx/>
                <a:buFont typeface="Wingdings" panose="05000000000000000000" pitchFamily="2" charset="2"/>
                <a:buChar char="ü"/>
                <a:tabLst/>
                <a:defRPr/>
              </a:pPr>
              <a:r>
                <a:rPr kumimoji="0" lang="en-GB" sz="1200" b="0" i="0" u="none" strike="noStrike" kern="1200" cap="none" spc="0" normalizeH="0" baseline="0" noProof="0" dirty="0">
                  <a:ln>
                    <a:noFill/>
                  </a:ln>
                  <a:solidFill>
                    <a:srgbClr val="FFFFFF"/>
                  </a:solidFill>
                  <a:effectLst/>
                  <a:uLnTx/>
                  <a:uFillTx/>
                  <a:latin typeface="nCino+Avenir"/>
                  <a:ea typeface="Open Sans" panose="020B0606030504020204" pitchFamily="34" charset="0"/>
                  <a:cs typeface="Open Sans" panose="020B0606030504020204" pitchFamily="34" charset="0"/>
                </a:rPr>
                <a:t>Howden (</a:t>
              </a:r>
              <a:r>
                <a:rPr kumimoji="0" lang="en-GB" sz="1200" b="0" i="0" u="none" strike="noStrike" kern="1200" cap="none" spc="0" normalizeH="0" baseline="0" noProof="0" dirty="0" err="1">
                  <a:ln>
                    <a:noFill/>
                  </a:ln>
                  <a:solidFill>
                    <a:srgbClr val="FFFFFF"/>
                  </a:solidFill>
                  <a:effectLst/>
                  <a:uLnTx/>
                  <a:uFillTx/>
                  <a:latin typeface="nCino+Avenir"/>
                  <a:ea typeface="Open Sans" panose="020B0606030504020204" pitchFamily="34" charset="0"/>
                  <a:cs typeface="Open Sans" panose="020B0606030504020204" pitchFamily="34" charset="0"/>
                </a:rPr>
                <a:t>aston</a:t>
              </a:r>
              <a:r>
                <a:rPr kumimoji="0" lang="en-GB" sz="1200" b="0" i="0" u="none" strike="noStrike" kern="1200" cap="none" spc="0" normalizeH="0" baseline="0" noProof="0" dirty="0">
                  <a:ln>
                    <a:noFill/>
                  </a:ln>
                  <a:solidFill>
                    <a:srgbClr val="FFFFFF"/>
                  </a:solidFill>
                  <a:effectLst/>
                  <a:uLnTx/>
                  <a:uFillTx/>
                  <a:latin typeface="nCino+Avenir"/>
                  <a:ea typeface="Open Sans" panose="020B0606030504020204" pitchFamily="34" charset="0"/>
                  <a:cs typeface="Open Sans" panose="020B0606030504020204" pitchFamily="34" charset="0"/>
                </a:rPr>
                <a:t> Lark) have achieved a 95% renewal retention rate across their portfolio – SmartBroker provides a consistent method across all the brands joining to group.</a:t>
              </a:r>
            </a:p>
            <a:p>
              <a:pPr marL="171450" marR="0" lvl="0" indent="-171450" algn="l" defTabSz="914400" rtl="0" eaLnBrk="1" fontAlgn="auto" latinLnBrk="0" hangingPunct="1">
                <a:lnSpc>
                  <a:spcPct val="150000"/>
                </a:lnSpc>
                <a:spcBef>
                  <a:spcPts val="0"/>
                </a:spcBef>
                <a:spcAft>
                  <a:spcPts val="0"/>
                </a:spcAft>
                <a:buClr>
                  <a:srgbClr val="0092C7"/>
                </a:buClr>
                <a:buSzTx/>
                <a:buFont typeface="Wingdings" panose="05000000000000000000" pitchFamily="2" charset="2"/>
                <a:buChar char="ü"/>
                <a:tabLst/>
                <a:defRPr/>
              </a:pPr>
              <a:endParaRPr kumimoji="0" lang="en-GB" sz="1200" b="0" i="0" u="none" strike="noStrike" kern="1200" cap="none" spc="0" normalizeH="0" baseline="0" noProof="0" dirty="0">
                <a:ln>
                  <a:noFill/>
                </a:ln>
                <a:solidFill>
                  <a:srgbClr val="FFFFFF"/>
                </a:solidFill>
                <a:effectLst/>
                <a:uLnTx/>
                <a:uFillTx/>
                <a:latin typeface="nCino+Avenir"/>
                <a:ea typeface="Open Sans" panose="020B0606030504020204" pitchFamily="34" charset="0"/>
                <a:cs typeface="Open Sans" panose="020B0606030504020204" pitchFamily="34" charset="0"/>
              </a:endParaRPr>
            </a:p>
          </p:txBody>
        </p:sp>
      </p:grpSp>
      <p:grpSp>
        <p:nvGrpSpPr>
          <p:cNvPr id="31" name="Group 30">
            <a:extLst>
              <a:ext uri="{FF2B5EF4-FFF2-40B4-BE49-F238E27FC236}">
                <a16:creationId xmlns:a16="http://schemas.microsoft.com/office/drawing/2014/main" id="{C8AF76F0-B3BF-60E3-8938-26A04378B7FF}"/>
              </a:ext>
            </a:extLst>
          </p:cNvPr>
          <p:cNvGrpSpPr/>
          <p:nvPr/>
        </p:nvGrpSpPr>
        <p:grpSpPr>
          <a:xfrm>
            <a:off x="4948176" y="4601686"/>
            <a:ext cx="3505544" cy="1397190"/>
            <a:chOff x="8057806" y="2587571"/>
            <a:chExt cx="3505544" cy="1397190"/>
          </a:xfrm>
        </p:grpSpPr>
        <p:sp>
          <p:nvSpPr>
            <p:cNvPr id="32" name="TextBox 31">
              <a:extLst>
                <a:ext uri="{FF2B5EF4-FFF2-40B4-BE49-F238E27FC236}">
                  <a16:creationId xmlns:a16="http://schemas.microsoft.com/office/drawing/2014/main" id="{48787BBE-9ABC-62CD-2F9C-27FCC603379A}"/>
                </a:ext>
              </a:extLst>
            </p:cNvPr>
            <p:cNvSpPr txBox="1"/>
            <p:nvPr/>
          </p:nvSpPr>
          <p:spPr>
            <a:xfrm>
              <a:off x="8057806" y="2587571"/>
              <a:ext cx="334037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1B643"/>
                  </a:solidFill>
                  <a:effectLst/>
                  <a:uLnTx/>
                  <a:uFillTx/>
                  <a:latin typeface="nCino+Avenir"/>
                  <a:ea typeface="+mn-ea"/>
                  <a:cs typeface="+mn-cs"/>
                </a:rPr>
                <a:t>Accelerate</a:t>
              </a:r>
              <a:r>
                <a:rPr kumimoji="0" lang="en-GB" sz="1800" b="1" i="0" u="none" strike="noStrike" kern="1200" cap="none" spc="0" normalizeH="0" baseline="0" noProof="0" dirty="0">
                  <a:ln>
                    <a:noFill/>
                  </a:ln>
                  <a:solidFill>
                    <a:srgbClr val="F1B643"/>
                  </a:solidFill>
                  <a:effectLst/>
                  <a:uLnTx/>
                  <a:uFillTx/>
                  <a:latin typeface="nCino+Avenir"/>
                  <a:ea typeface="+mn-ea"/>
                  <a:cs typeface="+mn-cs"/>
                </a:rPr>
                <a:t> Onboarding</a:t>
              </a:r>
              <a:r>
                <a:rPr kumimoji="0" lang="en-GB" sz="1800" b="0" i="0" u="none" strike="noStrike" kern="1200" cap="none" spc="0" normalizeH="0" baseline="0" noProof="0" dirty="0">
                  <a:ln>
                    <a:noFill/>
                  </a:ln>
                  <a:solidFill>
                    <a:srgbClr val="F1B643"/>
                  </a:solidFill>
                  <a:effectLst/>
                  <a:uLnTx/>
                  <a:uFillTx/>
                  <a:latin typeface="nCino+Avenir"/>
                  <a:ea typeface="+mn-ea"/>
                  <a:cs typeface="+mn-cs"/>
                </a:rPr>
                <a:t>​</a:t>
              </a:r>
              <a:endParaRPr kumimoji="0" lang="en-US" sz="1800" b="0" i="0" u="none" strike="noStrike" kern="1200" cap="none" spc="0" normalizeH="0" baseline="0" noProof="0" dirty="0">
                <a:ln>
                  <a:noFill/>
                </a:ln>
                <a:solidFill>
                  <a:srgbClr val="F1B643"/>
                </a:solidFill>
                <a:effectLst/>
                <a:uLnTx/>
                <a:uFillTx/>
                <a:latin typeface="nCino+Avenir"/>
                <a:ea typeface="+mn-ea"/>
                <a:cs typeface="Poppins" panose="00000500000000000000" pitchFamily="50" charset="0"/>
              </a:endParaRPr>
            </a:p>
          </p:txBody>
        </p:sp>
        <p:sp>
          <p:nvSpPr>
            <p:cNvPr id="33" name="Rectangle 32">
              <a:extLst>
                <a:ext uri="{FF2B5EF4-FFF2-40B4-BE49-F238E27FC236}">
                  <a16:creationId xmlns:a16="http://schemas.microsoft.com/office/drawing/2014/main" id="{10721166-2471-ED5E-2A76-2E9746626DDF}"/>
                </a:ext>
              </a:extLst>
            </p:cNvPr>
            <p:cNvSpPr/>
            <p:nvPr/>
          </p:nvSpPr>
          <p:spPr>
            <a:xfrm>
              <a:off x="8057806" y="3084515"/>
              <a:ext cx="3505544" cy="900246"/>
            </a:xfrm>
            <a:prstGeom prst="rect">
              <a:avLst/>
            </a:prstGeom>
          </p:spPr>
          <p:txBody>
            <a:bodyPr wrap="square">
              <a:spAutoFit/>
            </a:bodyPr>
            <a:lstStyle/>
            <a:p>
              <a:pPr marL="171450" marR="0" lvl="0" indent="-171450" algn="l" defTabSz="914400" rtl="0" eaLnBrk="1" fontAlgn="auto" latinLnBrk="0" hangingPunct="1">
                <a:lnSpc>
                  <a:spcPct val="150000"/>
                </a:lnSpc>
                <a:spcBef>
                  <a:spcPts val="0"/>
                </a:spcBef>
                <a:spcAft>
                  <a:spcPts val="0"/>
                </a:spcAft>
                <a:buClr>
                  <a:srgbClr val="0092C7"/>
                </a:buClr>
                <a:buSzTx/>
                <a:buFont typeface="Wingdings" panose="05000000000000000000" pitchFamily="2" charset="2"/>
                <a:buChar char="ü"/>
                <a:tabLst/>
                <a:defRPr/>
              </a:pPr>
              <a:r>
                <a:rPr kumimoji="0" lang="en-GB" sz="1200" b="0" i="0" u="none" strike="noStrike" kern="1200" cap="none" spc="0" normalizeH="0" baseline="0" noProof="0" dirty="0">
                  <a:ln>
                    <a:noFill/>
                  </a:ln>
                  <a:solidFill>
                    <a:srgbClr val="FFFFFF"/>
                  </a:solidFill>
                  <a:effectLst/>
                  <a:uLnTx/>
                  <a:uFillTx/>
                  <a:latin typeface="nCino+Avenir"/>
                  <a:ea typeface="Open Sans" panose="020B0606030504020204" pitchFamily="34" charset="0"/>
                  <a:cs typeface="Open Sans" panose="020B0606030504020204" pitchFamily="34" charset="0"/>
                </a:rPr>
                <a:t>80% faster than average. By reducing time spent on manual portfolio checks, QBE have improved underwriting efficiency</a:t>
              </a:r>
            </a:p>
          </p:txBody>
        </p:sp>
      </p:grpSp>
      <p:cxnSp>
        <p:nvCxnSpPr>
          <p:cNvPr id="34" name="Straight Connector 33">
            <a:extLst>
              <a:ext uri="{FF2B5EF4-FFF2-40B4-BE49-F238E27FC236}">
                <a16:creationId xmlns:a16="http://schemas.microsoft.com/office/drawing/2014/main" id="{7D158957-B6BE-AFFC-B88F-450491ABDA58}"/>
              </a:ext>
            </a:extLst>
          </p:cNvPr>
          <p:cNvCxnSpPr>
            <a:cxnSpLocks/>
          </p:cNvCxnSpPr>
          <p:nvPr/>
        </p:nvCxnSpPr>
        <p:spPr>
          <a:xfrm>
            <a:off x="2146132" y="1974534"/>
            <a:ext cx="8596942" cy="0"/>
          </a:xfrm>
          <a:prstGeom prst="line">
            <a:avLst/>
          </a:prstGeom>
          <a:ln>
            <a:solidFill>
              <a:srgbClr val="7BB3C5"/>
            </a:solidFill>
            <a:headEnd type="diamond" w="med" len="med"/>
            <a:tailEnd type="triangle" w="med" len="med"/>
          </a:ln>
        </p:spPr>
        <p:style>
          <a:lnRef idx="1">
            <a:schemeClr val="accent5"/>
          </a:lnRef>
          <a:fillRef idx="0">
            <a:schemeClr val="accent5"/>
          </a:fillRef>
          <a:effectRef idx="0">
            <a:schemeClr val="accent5"/>
          </a:effectRef>
          <a:fontRef idx="minor">
            <a:schemeClr val="tx1"/>
          </a:fontRef>
        </p:style>
      </p:cxnSp>
      <p:grpSp>
        <p:nvGrpSpPr>
          <p:cNvPr id="70" name="Group 69">
            <a:extLst>
              <a:ext uri="{FF2B5EF4-FFF2-40B4-BE49-F238E27FC236}">
                <a16:creationId xmlns:a16="http://schemas.microsoft.com/office/drawing/2014/main" id="{C7343FB5-A950-18B8-0662-9320244E0285}"/>
              </a:ext>
            </a:extLst>
          </p:cNvPr>
          <p:cNvGrpSpPr/>
          <p:nvPr/>
        </p:nvGrpSpPr>
        <p:grpSpPr>
          <a:xfrm>
            <a:off x="1796874" y="2083742"/>
            <a:ext cx="4596419" cy="2784803"/>
            <a:chOff x="1796874" y="2308108"/>
            <a:chExt cx="4596419" cy="2784803"/>
          </a:xfrm>
        </p:grpSpPr>
        <p:sp>
          <p:nvSpPr>
            <p:cNvPr id="2" name="Trapezoid 1">
              <a:extLst>
                <a:ext uri="{FF2B5EF4-FFF2-40B4-BE49-F238E27FC236}">
                  <a16:creationId xmlns:a16="http://schemas.microsoft.com/office/drawing/2014/main" id="{5368BA50-0E83-0ED0-B293-93084A52E777}"/>
                </a:ext>
              </a:extLst>
            </p:cNvPr>
            <p:cNvSpPr>
              <a:spLocks noChangeArrowheads="1"/>
            </p:cNvSpPr>
            <p:nvPr/>
          </p:nvSpPr>
          <p:spPr bwMode="auto">
            <a:xfrm rot="5400000">
              <a:off x="2702682" y="1402300"/>
              <a:ext cx="2784803" cy="4596419"/>
            </a:xfrm>
            <a:prstGeom prst="trapezoid">
              <a:avLst/>
            </a:prstGeom>
            <a:solidFill>
              <a:schemeClr val="accent1"/>
            </a:solidFill>
            <a:ln>
              <a:solidFill>
                <a:srgbClr val="7BB3C5"/>
              </a:solidFill>
            </a:ln>
            <a:effec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Open Sans"/>
                <a:ea typeface="+mn-ea"/>
                <a:cs typeface="+mn-cs"/>
              </a:endParaRPr>
            </a:p>
          </p:txBody>
        </p:sp>
        <p:grpSp>
          <p:nvGrpSpPr>
            <p:cNvPr id="49" name="Group 48">
              <a:extLst>
                <a:ext uri="{FF2B5EF4-FFF2-40B4-BE49-F238E27FC236}">
                  <a16:creationId xmlns:a16="http://schemas.microsoft.com/office/drawing/2014/main" id="{713638B1-CF6D-4E68-BE8A-32213B2000A4}"/>
                </a:ext>
              </a:extLst>
            </p:cNvPr>
            <p:cNvGrpSpPr/>
            <p:nvPr/>
          </p:nvGrpSpPr>
          <p:grpSpPr>
            <a:xfrm>
              <a:off x="2943440" y="2483624"/>
              <a:ext cx="2293132" cy="2433770"/>
              <a:chOff x="2943440" y="2485363"/>
              <a:chExt cx="2293132" cy="2433770"/>
            </a:xfrm>
          </p:grpSpPr>
          <p:cxnSp>
            <p:nvCxnSpPr>
              <p:cNvPr id="36" name="Straight Connector 35">
                <a:extLst>
                  <a:ext uri="{FF2B5EF4-FFF2-40B4-BE49-F238E27FC236}">
                    <a16:creationId xmlns:a16="http://schemas.microsoft.com/office/drawing/2014/main" id="{2DCE25FA-CDBB-A68E-8FC1-373961C19E72}"/>
                  </a:ext>
                </a:extLst>
              </p:cNvPr>
              <p:cNvCxnSpPr>
                <a:cxnSpLocks/>
              </p:cNvCxnSpPr>
              <p:nvPr/>
            </p:nvCxnSpPr>
            <p:spPr>
              <a:xfrm flipV="1">
                <a:off x="2943440" y="2485363"/>
                <a:ext cx="0" cy="2433770"/>
              </a:xfrm>
              <a:prstGeom prst="line">
                <a:avLst/>
              </a:prstGeom>
              <a:ln>
                <a:solidFill>
                  <a:srgbClr val="7BB3C5">
                    <a:alpha val="30196"/>
                  </a:srgbClr>
                </a:solidFill>
                <a:prstDash val="dash"/>
                <a:headEnd type="none" w="med" len="med"/>
                <a:tailEnd type="none" w="med" len="med"/>
              </a:ln>
            </p:spPr>
            <p:style>
              <a:lnRef idx="1">
                <a:schemeClr val="accent5"/>
              </a:lnRef>
              <a:fillRef idx="0">
                <a:schemeClr val="accent5"/>
              </a:fillRef>
              <a:effectRef idx="0">
                <a:schemeClr val="accent5"/>
              </a:effectRef>
              <a:fontRef idx="minor">
                <a:schemeClr val="tx1"/>
              </a:fontRef>
            </p:style>
          </p:cxnSp>
          <p:cxnSp>
            <p:nvCxnSpPr>
              <p:cNvPr id="40" name="Straight Connector 39">
                <a:extLst>
                  <a:ext uri="{FF2B5EF4-FFF2-40B4-BE49-F238E27FC236}">
                    <a16:creationId xmlns:a16="http://schemas.microsoft.com/office/drawing/2014/main" id="{B43F4A77-51C2-DEE7-2D7E-753101DA52C5}"/>
                  </a:ext>
                </a:extLst>
              </p:cNvPr>
              <p:cNvCxnSpPr>
                <a:cxnSpLocks/>
                <a:stCxn id="2" idx="3"/>
              </p:cNvCxnSpPr>
              <p:nvPr/>
            </p:nvCxnSpPr>
            <p:spPr>
              <a:xfrm flipH="1" flipV="1">
                <a:off x="4090006" y="2655833"/>
                <a:ext cx="5077" cy="2090717"/>
              </a:xfrm>
              <a:prstGeom prst="line">
                <a:avLst/>
              </a:prstGeom>
              <a:ln>
                <a:solidFill>
                  <a:srgbClr val="7BB3C5">
                    <a:alpha val="30196"/>
                  </a:srgbClr>
                </a:solidFill>
                <a:prstDash val="dash"/>
                <a:headEnd type="none" w="med" len="med"/>
                <a:tailEnd type="none" w="med" len="med"/>
              </a:ln>
            </p:spPr>
            <p:style>
              <a:lnRef idx="1">
                <a:schemeClr val="accent5"/>
              </a:lnRef>
              <a:fillRef idx="0">
                <a:schemeClr val="accent5"/>
              </a:fillRef>
              <a:effectRef idx="0">
                <a:schemeClr val="accent5"/>
              </a:effectRef>
              <a:fontRef idx="minor">
                <a:schemeClr val="tx1"/>
              </a:fontRef>
            </p:style>
          </p:cxnSp>
          <p:cxnSp>
            <p:nvCxnSpPr>
              <p:cNvPr id="41" name="Straight Connector 40">
                <a:extLst>
                  <a:ext uri="{FF2B5EF4-FFF2-40B4-BE49-F238E27FC236}">
                    <a16:creationId xmlns:a16="http://schemas.microsoft.com/office/drawing/2014/main" id="{2CA2303F-610E-D63A-3375-7674F17A0A2C}"/>
                  </a:ext>
                </a:extLst>
              </p:cNvPr>
              <p:cNvCxnSpPr>
                <a:cxnSpLocks/>
              </p:cNvCxnSpPr>
              <p:nvPr/>
            </p:nvCxnSpPr>
            <p:spPr>
              <a:xfrm flipV="1">
                <a:off x="5236572" y="2827969"/>
                <a:ext cx="0" cy="1737681"/>
              </a:xfrm>
              <a:prstGeom prst="line">
                <a:avLst/>
              </a:prstGeom>
              <a:ln>
                <a:solidFill>
                  <a:srgbClr val="7BB3C5">
                    <a:alpha val="30196"/>
                  </a:srgbClr>
                </a:solidFill>
                <a:prstDash val="dash"/>
                <a:headEnd type="none" w="med" len="med"/>
                <a:tailEnd type="none" w="med" len="med"/>
              </a:ln>
            </p:spPr>
            <p:style>
              <a:lnRef idx="1">
                <a:schemeClr val="accent5"/>
              </a:lnRef>
              <a:fillRef idx="0">
                <a:schemeClr val="accent5"/>
              </a:fillRef>
              <a:effectRef idx="0">
                <a:schemeClr val="accent5"/>
              </a:effectRef>
              <a:fontRef idx="minor">
                <a:schemeClr val="tx1"/>
              </a:fontRef>
            </p:style>
          </p:cxnSp>
        </p:grpSp>
      </p:grpSp>
      <p:grpSp>
        <p:nvGrpSpPr>
          <p:cNvPr id="21" name="Group 20">
            <a:extLst>
              <a:ext uri="{FF2B5EF4-FFF2-40B4-BE49-F238E27FC236}">
                <a16:creationId xmlns:a16="http://schemas.microsoft.com/office/drawing/2014/main" id="{2284021E-9FE9-631A-0472-B11B182FBB03}"/>
              </a:ext>
            </a:extLst>
          </p:cNvPr>
          <p:cNvGrpSpPr/>
          <p:nvPr/>
        </p:nvGrpSpPr>
        <p:grpSpPr>
          <a:xfrm>
            <a:off x="1999432" y="2719055"/>
            <a:ext cx="3476213" cy="1674189"/>
            <a:chOff x="793814" y="2587571"/>
            <a:chExt cx="3476213" cy="1674189"/>
          </a:xfrm>
        </p:grpSpPr>
        <p:sp>
          <p:nvSpPr>
            <p:cNvPr id="22" name="TextBox 21">
              <a:extLst>
                <a:ext uri="{FF2B5EF4-FFF2-40B4-BE49-F238E27FC236}">
                  <a16:creationId xmlns:a16="http://schemas.microsoft.com/office/drawing/2014/main" id="{DE11282A-FBF9-619D-FE8A-6AA41D3DEB50}"/>
                </a:ext>
              </a:extLst>
            </p:cNvPr>
            <p:cNvSpPr txBox="1"/>
            <p:nvPr/>
          </p:nvSpPr>
          <p:spPr>
            <a:xfrm>
              <a:off x="793815" y="2587571"/>
              <a:ext cx="347621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1B643"/>
                  </a:solidFill>
                  <a:effectLst/>
                  <a:uLnTx/>
                  <a:uFillTx/>
                  <a:latin typeface="nCino+Avenir"/>
                  <a:ea typeface="+mn-ea"/>
                  <a:cs typeface="+mn-cs"/>
                </a:rPr>
                <a:t>Win </a:t>
              </a:r>
              <a:r>
                <a:rPr kumimoji="0" lang="en-GB" sz="1800" b="0" i="0" u="none" strike="noStrike" kern="1200" cap="none" spc="0" normalizeH="0" baseline="0" noProof="0" dirty="0">
                  <a:ln>
                    <a:noFill/>
                  </a:ln>
                  <a:solidFill>
                    <a:srgbClr val="F1B643"/>
                  </a:solidFill>
                  <a:effectLst/>
                  <a:uLnTx/>
                  <a:uFillTx/>
                  <a:latin typeface="nCino+Avenir"/>
                  <a:ea typeface="+mn-ea"/>
                  <a:cs typeface="+mn-cs"/>
                </a:rPr>
                <a:t>the </a:t>
              </a:r>
              <a:r>
                <a:rPr kumimoji="0" lang="en-GB" sz="1800" b="0" i="0" u="sng" strike="noStrike" kern="1200" cap="none" spc="0" normalizeH="0" baseline="0" noProof="0" dirty="0">
                  <a:ln>
                    <a:noFill/>
                  </a:ln>
                  <a:solidFill>
                    <a:srgbClr val="F1B643"/>
                  </a:solidFill>
                  <a:effectLst/>
                  <a:uLnTx/>
                  <a:uFillTx/>
                  <a:latin typeface="nCino+Avenir"/>
                  <a:ea typeface="+mn-ea"/>
                  <a:cs typeface="+mn-cs"/>
                </a:rPr>
                <a:t>right</a:t>
              </a:r>
              <a:r>
                <a:rPr kumimoji="0" lang="en-GB" sz="1800" b="0" i="0" u="none" strike="noStrike" kern="1200" cap="none" spc="0" normalizeH="0" baseline="0" noProof="0" dirty="0">
                  <a:ln>
                    <a:noFill/>
                  </a:ln>
                  <a:solidFill>
                    <a:srgbClr val="F1B643"/>
                  </a:solidFill>
                  <a:effectLst/>
                  <a:uLnTx/>
                  <a:uFillTx/>
                  <a:latin typeface="nCino+Avenir"/>
                  <a:ea typeface="+mn-ea"/>
                  <a:cs typeface="+mn-cs"/>
                </a:rPr>
                <a:t> customers</a:t>
              </a:r>
              <a:endParaRPr kumimoji="0" lang="en-US" sz="1800" b="0" i="0" u="none" strike="noStrike" kern="1200" cap="none" spc="0" normalizeH="0" baseline="0" noProof="0" dirty="0">
                <a:ln>
                  <a:noFill/>
                </a:ln>
                <a:solidFill>
                  <a:srgbClr val="F1B643"/>
                </a:solidFill>
                <a:effectLst/>
                <a:uLnTx/>
                <a:uFillTx/>
                <a:latin typeface="nCino+Avenir"/>
                <a:ea typeface="+mn-ea"/>
                <a:cs typeface="Poppins" panose="00000500000000000000" pitchFamily="50" charset="0"/>
              </a:endParaRPr>
            </a:p>
          </p:txBody>
        </p:sp>
        <p:sp>
          <p:nvSpPr>
            <p:cNvPr id="23" name="Rectangle 22">
              <a:extLst>
                <a:ext uri="{FF2B5EF4-FFF2-40B4-BE49-F238E27FC236}">
                  <a16:creationId xmlns:a16="http://schemas.microsoft.com/office/drawing/2014/main" id="{36CF7FB2-CA15-C0F9-2874-C02E8DE267CB}"/>
                </a:ext>
              </a:extLst>
            </p:cNvPr>
            <p:cNvSpPr/>
            <p:nvPr/>
          </p:nvSpPr>
          <p:spPr>
            <a:xfrm>
              <a:off x="793814" y="3084515"/>
              <a:ext cx="3216721" cy="1177245"/>
            </a:xfrm>
            <a:prstGeom prst="rect">
              <a:avLst/>
            </a:prstGeom>
          </p:spPr>
          <p:txBody>
            <a:bodyPr wrap="square" lIns="91440" tIns="45720" rIns="91440" bIns="45720" anchor="t">
              <a:spAutoFit/>
            </a:bodyPr>
            <a:lstStyle/>
            <a:p>
              <a:pPr marL="171450" marR="0" lvl="0" indent="-171450" algn="l" defTabSz="914400" rtl="0" eaLnBrk="1" fontAlgn="auto" latinLnBrk="0" hangingPunct="1">
                <a:lnSpc>
                  <a:spcPct val="150000"/>
                </a:lnSpc>
                <a:spcBef>
                  <a:spcPts val="0"/>
                </a:spcBef>
                <a:spcAft>
                  <a:spcPts val="0"/>
                </a:spcAft>
                <a:buClr>
                  <a:srgbClr val="0092C7"/>
                </a:buClr>
                <a:buSzTx/>
                <a:buFont typeface="Wingdings" panose="05000000000000000000" pitchFamily="2" charset="2"/>
                <a:buChar char="ü"/>
                <a:tabLst/>
                <a:defRPr/>
              </a:pPr>
              <a:r>
                <a:rPr kumimoji="0" lang="en-GB" sz="1200" b="0" i="0" u="none" strike="noStrike" kern="1200" cap="none" spc="0" normalizeH="0" baseline="0" noProof="0" dirty="0">
                  <a:ln>
                    <a:noFill/>
                  </a:ln>
                  <a:solidFill>
                    <a:srgbClr val="FFFFFF"/>
                  </a:solidFill>
                  <a:effectLst/>
                  <a:uLnTx/>
                  <a:uFillTx/>
                  <a:latin typeface="nCino+Avenir"/>
                  <a:ea typeface="Open Sans"/>
                  <a:cs typeface="Open Sans"/>
                </a:rPr>
                <a:t>Increase new business by up to </a:t>
              </a:r>
              <a:r>
                <a:rPr kumimoji="0" lang="en-GB" sz="1200" b="1" i="0" u="none" strike="noStrike" kern="1200" cap="none" spc="0" normalizeH="0" baseline="0" noProof="0" dirty="0">
                  <a:ln>
                    <a:noFill/>
                  </a:ln>
                  <a:solidFill>
                    <a:srgbClr val="FFFFFF"/>
                  </a:solidFill>
                  <a:effectLst/>
                  <a:uLnTx/>
                  <a:uFillTx/>
                  <a:latin typeface="nCino+Avenir"/>
                  <a:ea typeface="Open Sans"/>
                  <a:cs typeface="Open Sans"/>
                </a:rPr>
                <a:t>80%</a:t>
              </a:r>
              <a:r>
                <a:rPr kumimoji="0" lang="en-GB" sz="1200" b="0" i="0" u="none" strike="noStrike" kern="1200" cap="none" spc="0" normalizeH="0" baseline="0" noProof="0" dirty="0">
                  <a:ln>
                    <a:noFill/>
                  </a:ln>
                  <a:solidFill>
                    <a:srgbClr val="FFFFFF"/>
                  </a:solidFill>
                  <a:effectLst/>
                  <a:uLnTx/>
                  <a:uFillTx/>
                  <a:latin typeface="nCino+Avenir"/>
                  <a:ea typeface="Open Sans"/>
                  <a:cs typeface="Open Sans"/>
                </a:rPr>
                <a:t>. </a:t>
              </a:r>
            </a:p>
            <a:p>
              <a:pPr marL="171450" marR="0" lvl="0" indent="-171450" algn="l" defTabSz="914400" rtl="0" eaLnBrk="1" fontAlgn="auto" latinLnBrk="0" hangingPunct="1">
                <a:lnSpc>
                  <a:spcPct val="150000"/>
                </a:lnSpc>
                <a:spcBef>
                  <a:spcPts val="0"/>
                </a:spcBef>
                <a:spcAft>
                  <a:spcPts val="0"/>
                </a:spcAft>
                <a:buClr>
                  <a:srgbClr val="0092C7"/>
                </a:buClr>
                <a:buSzTx/>
                <a:buFont typeface="Wingdings" panose="05000000000000000000" pitchFamily="2" charset="2"/>
                <a:buChar char="ü"/>
                <a:tabLst/>
                <a:defRPr/>
              </a:pPr>
              <a:r>
                <a:rPr kumimoji="0" lang="en-GB" sz="1200" b="0" i="0" u="none" strike="noStrike" kern="1200" cap="none" spc="0" normalizeH="0" baseline="0" noProof="0" dirty="0">
                  <a:ln>
                    <a:noFill/>
                  </a:ln>
                  <a:solidFill>
                    <a:srgbClr val="FFFFFF"/>
                  </a:solidFill>
                  <a:effectLst/>
                  <a:uLnTx/>
                  <a:uFillTx/>
                  <a:latin typeface="nCino+Avenir"/>
                  <a:ea typeface="Open Sans"/>
                  <a:cs typeface="Open Sans"/>
                </a:rPr>
                <a:t>Save </a:t>
              </a:r>
              <a:r>
                <a:rPr kumimoji="0" lang="en-GB" sz="1200" b="1" i="0" u="none" strike="noStrike" kern="1200" cap="none" spc="0" normalizeH="0" baseline="0" noProof="0" dirty="0">
                  <a:ln>
                    <a:noFill/>
                  </a:ln>
                  <a:solidFill>
                    <a:srgbClr val="FFFFFF"/>
                  </a:solidFill>
                  <a:effectLst/>
                  <a:uLnTx/>
                  <a:uFillTx/>
                  <a:latin typeface="nCino+Avenir"/>
                  <a:ea typeface="Open Sans"/>
                  <a:cs typeface="Open Sans"/>
                </a:rPr>
                <a:t>2.5 </a:t>
              </a:r>
              <a:r>
                <a:rPr kumimoji="0" lang="en-GB" sz="1200" b="0" i="0" u="none" strike="noStrike" kern="1200" cap="none" spc="0" normalizeH="0" baseline="0" noProof="0" dirty="0">
                  <a:ln>
                    <a:noFill/>
                  </a:ln>
                  <a:solidFill>
                    <a:srgbClr val="FFFFFF"/>
                  </a:solidFill>
                  <a:effectLst/>
                  <a:uLnTx/>
                  <a:uFillTx/>
                  <a:latin typeface="nCino+Avenir"/>
                  <a:ea typeface="Open Sans"/>
                  <a:cs typeface="Open Sans"/>
                </a:rPr>
                <a:t>hours a week researching and engaging with customers</a:t>
              </a:r>
            </a:p>
            <a:p>
              <a:pPr marL="171450" marR="0" lvl="0" indent="-171450" algn="l" defTabSz="914400" rtl="0" eaLnBrk="1" fontAlgn="auto" latinLnBrk="0" hangingPunct="1">
                <a:lnSpc>
                  <a:spcPct val="150000"/>
                </a:lnSpc>
                <a:spcBef>
                  <a:spcPts val="0"/>
                </a:spcBef>
                <a:spcAft>
                  <a:spcPts val="0"/>
                </a:spcAft>
                <a:buClr>
                  <a:srgbClr val="0092C7"/>
                </a:buClr>
                <a:buSzTx/>
                <a:buFont typeface="Wingdings" panose="05000000000000000000" pitchFamily="2" charset="2"/>
                <a:buChar char="ü"/>
                <a:tabLst/>
                <a:defRPr/>
              </a:pPr>
              <a:r>
                <a:rPr kumimoji="0" lang="en-GB" sz="1200" b="0" i="0" u="none" strike="noStrike" kern="1200" cap="none" spc="0" normalizeH="0" baseline="0" noProof="0" dirty="0">
                  <a:ln>
                    <a:noFill/>
                  </a:ln>
                  <a:solidFill>
                    <a:srgbClr val="FFFFFF"/>
                  </a:solidFill>
                  <a:effectLst/>
                  <a:uLnTx/>
                  <a:uFillTx/>
                  <a:latin typeface="nCino+Avenir"/>
                  <a:ea typeface="Open Sans"/>
                  <a:cs typeface="Open Sans"/>
                </a:rPr>
                <a:t>Reduce the cost to acquire</a:t>
              </a:r>
              <a:endParaRPr kumimoji="0" lang="en-US" sz="1200" b="0" i="0" u="none" strike="noStrike" kern="1200" cap="none" spc="0" normalizeH="0" baseline="0" noProof="0" dirty="0">
                <a:ln>
                  <a:noFill/>
                </a:ln>
                <a:solidFill>
                  <a:srgbClr val="FFFFFF"/>
                </a:solidFill>
                <a:effectLst/>
                <a:uLnTx/>
                <a:uFillTx/>
                <a:latin typeface="nCino+Avenir"/>
                <a:ea typeface="Open Sans" panose="020B0606030504020204" pitchFamily="34" charset="0"/>
                <a:cs typeface="Open Sans" panose="020B0606030504020204" pitchFamily="34" charset="0"/>
              </a:endParaRPr>
            </a:p>
          </p:txBody>
        </p:sp>
      </p:grpSp>
      <p:pic>
        <p:nvPicPr>
          <p:cNvPr id="7" name="Picture 6">
            <a:extLst>
              <a:ext uri="{FF2B5EF4-FFF2-40B4-BE49-F238E27FC236}">
                <a16:creationId xmlns:a16="http://schemas.microsoft.com/office/drawing/2014/main" id="{FABC036F-EB55-E2BB-1DE2-EC1C9DEB0E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33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1+#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7B3F4D9-48CC-530C-A796-E636991186CC}"/>
              </a:ext>
            </a:extLst>
          </p:cNvPr>
          <p:cNvSpPr>
            <a:spLocks noGrp="1"/>
          </p:cNvSpPr>
          <p:nvPr>
            <p:ph type="ftr"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F44EA3-1AD8-0347-A6A7-E31FF1E52660}" type="slidenum">
              <a:rPr kumimoji="0" lang="en-US" sz="900" b="0" i="0" u="none" strike="noStrike" kern="1200" cap="none" spc="0" normalizeH="0" baseline="0" noProof="0" smtClean="0">
                <a:ln>
                  <a:noFill/>
                </a:ln>
                <a:solidFill>
                  <a:srgbClr val="7BB3C5"/>
                </a:solidFill>
                <a:effectLst/>
                <a:uLnTx/>
                <a:uFillTx/>
                <a:latin typeface="nCino+Avenir"/>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en-US" sz="900" b="0" i="0" u="none" strike="noStrike" kern="1200" cap="none" spc="0" normalizeH="0" baseline="0" noProof="0" dirty="0">
              <a:ln>
                <a:noFill/>
              </a:ln>
              <a:solidFill>
                <a:srgbClr val="7BB3C5"/>
              </a:solidFill>
              <a:effectLst/>
              <a:uLnTx/>
              <a:uFillTx/>
              <a:latin typeface="nCino+Avenir"/>
              <a:ea typeface="+mn-ea"/>
              <a:cs typeface="+mn-cs"/>
            </a:endParaRPr>
          </a:p>
        </p:txBody>
      </p:sp>
      <p:sp>
        <p:nvSpPr>
          <p:cNvPr id="7" name="TextBox 1">
            <a:extLst>
              <a:ext uri="{FF2B5EF4-FFF2-40B4-BE49-F238E27FC236}">
                <a16:creationId xmlns:a16="http://schemas.microsoft.com/office/drawing/2014/main" id="{FBED6620-9AD2-E1D7-3CF4-F4D7C6CD9982}"/>
              </a:ext>
            </a:extLst>
          </p:cNvPr>
          <p:cNvSpPr txBox="1"/>
          <p:nvPr/>
        </p:nvSpPr>
        <p:spPr>
          <a:xfrm>
            <a:off x="1676790" y="822254"/>
            <a:ext cx="339431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nCino+Avenir"/>
                <a:ea typeface="+mn-ea"/>
                <a:cs typeface="+mn-cs"/>
              </a:rPr>
              <a:t>At a Glance</a:t>
            </a:r>
          </a:p>
        </p:txBody>
      </p:sp>
      <p:grpSp>
        <p:nvGrpSpPr>
          <p:cNvPr id="8" name="Group 7">
            <a:extLst>
              <a:ext uri="{FF2B5EF4-FFF2-40B4-BE49-F238E27FC236}">
                <a16:creationId xmlns:a16="http://schemas.microsoft.com/office/drawing/2014/main" id="{E1FDC622-B4D2-28B5-E89F-61B67B1D7247}"/>
              </a:ext>
            </a:extLst>
          </p:cNvPr>
          <p:cNvGrpSpPr/>
          <p:nvPr/>
        </p:nvGrpSpPr>
        <p:grpSpPr>
          <a:xfrm>
            <a:off x="2566751" y="2109622"/>
            <a:ext cx="2898358" cy="874055"/>
            <a:chOff x="5043723" y="2436989"/>
            <a:chExt cx="2898358" cy="874055"/>
          </a:xfrm>
        </p:grpSpPr>
        <p:sp>
          <p:nvSpPr>
            <p:cNvPr id="9" name="Rectangle 8">
              <a:extLst>
                <a:ext uri="{FF2B5EF4-FFF2-40B4-BE49-F238E27FC236}">
                  <a16:creationId xmlns:a16="http://schemas.microsoft.com/office/drawing/2014/main" id="{24ABAD8D-2B67-3845-FD73-E121377EC221}"/>
                </a:ext>
              </a:extLst>
            </p:cNvPr>
            <p:cNvSpPr/>
            <p:nvPr/>
          </p:nvSpPr>
          <p:spPr>
            <a:xfrm>
              <a:off x="5043723" y="2737938"/>
              <a:ext cx="2898358" cy="573106"/>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lumMod val="95000"/>
                    </a:srgbClr>
                  </a:solidFill>
                  <a:effectLst/>
                  <a:uLnTx/>
                  <a:uFillTx/>
                  <a:latin typeface="nCino+Avenir"/>
                  <a:ea typeface="Open Sans"/>
                  <a:cs typeface="Open Sans"/>
                </a:rPr>
                <a:t>The richest and most up to date insight on UK and Irish companies</a:t>
              </a:r>
            </a:p>
          </p:txBody>
        </p:sp>
        <p:sp>
          <p:nvSpPr>
            <p:cNvPr id="10" name="TextBox 8">
              <a:extLst>
                <a:ext uri="{FF2B5EF4-FFF2-40B4-BE49-F238E27FC236}">
                  <a16:creationId xmlns:a16="http://schemas.microsoft.com/office/drawing/2014/main" id="{5636A3F4-6BD2-0FDA-CDE7-7040AF5D36EF}"/>
                </a:ext>
              </a:extLst>
            </p:cNvPr>
            <p:cNvSpPr txBox="1"/>
            <p:nvPr/>
          </p:nvSpPr>
          <p:spPr>
            <a:xfrm>
              <a:off x="5043723" y="2436989"/>
              <a:ext cx="1951175"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dirty="0">
                  <a:ln>
                    <a:noFill/>
                  </a:ln>
                  <a:solidFill>
                    <a:srgbClr val="F1B643"/>
                  </a:solidFill>
                  <a:effectLst/>
                  <a:uLnTx/>
                  <a:uFillTx/>
                  <a:latin typeface="nCino+Avenir"/>
                  <a:ea typeface="Open Sans" panose="020B0606030504020204" pitchFamily="34" charset="0"/>
                  <a:cs typeface="Poppins" panose="00000500000000000000" pitchFamily="2" charset="0"/>
                </a:rPr>
                <a:t>270M connections </a:t>
              </a:r>
            </a:p>
          </p:txBody>
        </p:sp>
      </p:grpSp>
      <p:grpSp>
        <p:nvGrpSpPr>
          <p:cNvPr id="11" name="Group 10">
            <a:extLst>
              <a:ext uri="{FF2B5EF4-FFF2-40B4-BE49-F238E27FC236}">
                <a16:creationId xmlns:a16="http://schemas.microsoft.com/office/drawing/2014/main" id="{46B15270-EE9A-062B-65C8-7F089910AB73}"/>
              </a:ext>
            </a:extLst>
          </p:cNvPr>
          <p:cNvGrpSpPr/>
          <p:nvPr/>
        </p:nvGrpSpPr>
        <p:grpSpPr>
          <a:xfrm>
            <a:off x="2560240" y="5111632"/>
            <a:ext cx="3108295" cy="874148"/>
            <a:chOff x="8674818" y="2436989"/>
            <a:chExt cx="3108295" cy="874148"/>
          </a:xfrm>
        </p:grpSpPr>
        <p:sp>
          <p:nvSpPr>
            <p:cNvPr id="12" name="Rectangle 11">
              <a:extLst>
                <a:ext uri="{FF2B5EF4-FFF2-40B4-BE49-F238E27FC236}">
                  <a16:creationId xmlns:a16="http://schemas.microsoft.com/office/drawing/2014/main" id="{C5CEC1EB-6CDC-65D0-5F58-581996A010C4}"/>
                </a:ext>
              </a:extLst>
            </p:cNvPr>
            <p:cNvSpPr/>
            <p:nvPr/>
          </p:nvSpPr>
          <p:spPr>
            <a:xfrm>
              <a:off x="8674818" y="2738031"/>
              <a:ext cx="3108295" cy="573106"/>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lumMod val="95000"/>
                    </a:srgbClr>
                  </a:solidFill>
                  <a:effectLst/>
                  <a:uLnTx/>
                  <a:uFillTx/>
                  <a:latin typeface="nCino+Avenir"/>
                  <a:ea typeface="Open Sans"/>
                  <a:cs typeface="Open Sans"/>
                </a:rPr>
                <a:t>Clients love us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lumMod val="95000"/>
                    </a:srgbClr>
                  </a:solidFill>
                  <a:effectLst/>
                  <a:uLnTx/>
                  <a:uFillTx/>
                  <a:latin typeface="nCino+Avenir"/>
                  <a:ea typeface="Open Sans"/>
                  <a:cs typeface="Open Sans"/>
                </a:rPr>
                <a:t>100% + Net Retention</a:t>
              </a:r>
            </a:p>
          </p:txBody>
        </p:sp>
        <p:sp>
          <p:nvSpPr>
            <p:cNvPr id="13" name="TextBox 11">
              <a:extLst>
                <a:ext uri="{FF2B5EF4-FFF2-40B4-BE49-F238E27FC236}">
                  <a16:creationId xmlns:a16="http://schemas.microsoft.com/office/drawing/2014/main" id="{42C492C9-03AB-890D-FC48-C79541DBB189}"/>
                </a:ext>
              </a:extLst>
            </p:cNvPr>
            <p:cNvSpPr txBox="1"/>
            <p:nvPr/>
          </p:nvSpPr>
          <p:spPr>
            <a:xfrm>
              <a:off x="8674819" y="2436989"/>
              <a:ext cx="989373" cy="276999"/>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dirty="0">
                  <a:ln>
                    <a:noFill/>
                  </a:ln>
                  <a:solidFill>
                    <a:srgbClr val="F1B643"/>
                  </a:solidFill>
                  <a:effectLst/>
                  <a:uLnTx/>
                  <a:uFillTx/>
                  <a:latin typeface="nCino+Avenir"/>
                  <a:ea typeface="Open Sans"/>
                  <a:cs typeface="Poppins"/>
                </a:rPr>
                <a:t>82% NPS</a:t>
              </a:r>
              <a:endParaRPr kumimoji="0" lang="en-US" sz="1200" b="1" i="0" u="none" strike="noStrike" kern="1200" cap="none" spc="100" normalizeH="0" baseline="0" noProof="0" dirty="0">
                <a:ln>
                  <a:noFill/>
                </a:ln>
                <a:solidFill>
                  <a:srgbClr val="F1B643"/>
                </a:solidFill>
                <a:effectLst/>
                <a:uLnTx/>
                <a:uFillTx/>
                <a:latin typeface="nCino+Avenir"/>
                <a:ea typeface="Open Sans" panose="020B0606030504020204" pitchFamily="34" charset="0"/>
                <a:cs typeface="Poppins" panose="00000500000000000000" pitchFamily="2" charset="0"/>
              </a:endParaRPr>
            </a:p>
          </p:txBody>
        </p:sp>
      </p:grpSp>
      <p:grpSp>
        <p:nvGrpSpPr>
          <p:cNvPr id="14" name="Group 13">
            <a:extLst>
              <a:ext uri="{FF2B5EF4-FFF2-40B4-BE49-F238E27FC236}">
                <a16:creationId xmlns:a16="http://schemas.microsoft.com/office/drawing/2014/main" id="{16EC9722-4F52-8EC1-D662-7D48AC1745F2}"/>
              </a:ext>
            </a:extLst>
          </p:cNvPr>
          <p:cNvGrpSpPr/>
          <p:nvPr/>
        </p:nvGrpSpPr>
        <p:grpSpPr>
          <a:xfrm>
            <a:off x="2582612" y="4136412"/>
            <a:ext cx="2523268" cy="800200"/>
            <a:chOff x="5033526" y="4879866"/>
            <a:chExt cx="2523268" cy="800200"/>
          </a:xfrm>
        </p:grpSpPr>
        <p:sp>
          <p:nvSpPr>
            <p:cNvPr id="15" name="Rectangle 14">
              <a:extLst>
                <a:ext uri="{FF2B5EF4-FFF2-40B4-BE49-F238E27FC236}">
                  <a16:creationId xmlns:a16="http://schemas.microsoft.com/office/drawing/2014/main" id="{CB3B410E-EFDC-C05B-DBE4-F42D4D0E7AD9}"/>
                </a:ext>
              </a:extLst>
            </p:cNvPr>
            <p:cNvSpPr/>
            <p:nvPr/>
          </p:nvSpPr>
          <p:spPr>
            <a:xfrm>
              <a:off x="5033526" y="5106960"/>
              <a:ext cx="2523268" cy="573106"/>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lumMod val="95000"/>
                    </a:srgbClr>
                  </a:solidFill>
                  <a:effectLst/>
                  <a:uLnTx/>
                  <a:uFillTx/>
                  <a:latin typeface="nCino+Avenir"/>
                  <a:ea typeface="Open Sans"/>
                  <a:cs typeface="Open Sans"/>
                </a:rPr>
                <a:t>Front and Middle Office Professionals</a:t>
              </a:r>
            </a:p>
          </p:txBody>
        </p:sp>
        <p:sp>
          <p:nvSpPr>
            <p:cNvPr id="16" name="TextBox 14">
              <a:extLst>
                <a:ext uri="{FF2B5EF4-FFF2-40B4-BE49-F238E27FC236}">
                  <a16:creationId xmlns:a16="http://schemas.microsoft.com/office/drawing/2014/main" id="{AC21AE80-8D80-113D-FB0F-05E509011E5F}"/>
                </a:ext>
              </a:extLst>
            </p:cNvPr>
            <p:cNvSpPr txBox="1"/>
            <p:nvPr/>
          </p:nvSpPr>
          <p:spPr>
            <a:xfrm>
              <a:off x="5033526" y="4879866"/>
              <a:ext cx="923651" cy="276999"/>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dirty="0">
                  <a:ln>
                    <a:noFill/>
                  </a:ln>
                  <a:solidFill>
                    <a:srgbClr val="F1B643"/>
                  </a:solidFill>
                  <a:effectLst/>
                  <a:uLnTx/>
                  <a:uFillTx/>
                  <a:latin typeface="nCino+Avenir"/>
                  <a:ea typeface="Open Sans"/>
                  <a:cs typeface="Poppins"/>
                </a:rPr>
                <a:t>15,000+</a:t>
              </a:r>
            </a:p>
          </p:txBody>
        </p:sp>
      </p:grpSp>
      <p:grpSp>
        <p:nvGrpSpPr>
          <p:cNvPr id="17" name="Group 16">
            <a:extLst>
              <a:ext uri="{FF2B5EF4-FFF2-40B4-BE49-F238E27FC236}">
                <a16:creationId xmlns:a16="http://schemas.microsoft.com/office/drawing/2014/main" id="{6A38BA24-9808-1D5E-B203-2D1FEC51A9BB}"/>
              </a:ext>
            </a:extLst>
          </p:cNvPr>
          <p:cNvGrpSpPr/>
          <p:nvPr/>
        </p:nvGrpSpPr>
        <p:grpSpPr>
          <a:xfrm>
            <a:off x="2582612" y="3131684"/>
            <a:ext cx="3291286" cy="833455"/>
            <a:chOff x="8138773" y="4902370"/>
            <a:chExt cx="3291286" cy="833455"/>
          </a:xfrm>
        </p:grpSpPr>
        <p:sp>
          <p:nvSpPr>
            <p:cNvPr id="18" name="Rectangle 17">
              <a:extLst>
                <a:ext uri="{FF2B5EF4-FFF2-40B4-BE49-F238E27FC236}">
                  <a16:creationId xmlns:a16="http://schemas.microsoft.com/office/drawing/2014/main" id="{2CA4102E-A6F3-E779-4176-CFB465C135E9}"/>
                </a:ext>
              </a:extLst>
            </p:cNvPr>
            <p:cNvSpPr/>
            <p:nvPr/>
          </p:nvSpPr>
          <p:spPr>
            <a:xfrm>
              <a:off x="8138773" y="5162719"/>
              <a:ext cx="2858419" cy="573106"/>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nCino+Avenir"/>
                  <a:ea typeface="Open Sans"/>
                  <a:cs typeface="Open Sans"/>
                </a:rPr>
                <a:t>Banks, insurers &amp; </a:t>
              </a:r>
              <a:r>
                <a:rPr kumimoji="0" lang="en-US" sz="1050" b="0" i="0" u="none" strike="noStrike" kern="1200" cap="none" spc="0" normalizeH="0" baseline="0" noProof="0" dirty="0" err="1">
                  <a:ln>
                    <a:noFill/>
                  </a:ln>
                  <a:solidFill>
                    <a:srgbClr val="FFFFFF"/>
                  </a:solidFill>
                  <a:effectLst/>
                  <a:uLnTx/>
                  <a:uFillTx/>
                  <a:latin typeface="nCino+Avenir"/>
                  <a:ea typeface="Open Sans"/>
                  <a:cs typeface="Open Sans"/>
                </a:rPr>
                <a:t>FinTechs</a:t>
              </a:r>
              <a:r>
                <a:rPr kumimoji="0" lang="en-US" sz="1050" b="0" i="0" u="none" strike="noStrike" kern="1200" cap="none" spc="0" normalizeH="0" baseline="0" noProof="0" dirty="0">
                  <a:ln>
                    <a:noFill/>
                  </a:ln>
                  <a:solidFill>
                    <a:srgbClr val="FFFFFF"/>
                  </a:solidFill>
                  <a:effectLst/>
                  <a:uLnTx/>
                  <a:uFillTx/>
                  <a:latin typeface="nCino+Avenir"/>
                  <a:ea typeface="Open Sans"/>
                  <a:cs typeface="Open San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nCino+Avenir"/>
                  <a:ea typeface="Open Sans"/>
                  <a:cs typeface="Open Sans"/>
                </a:rPr>
                <a:t>Tech, Telco and Pro Services​</a:t>
              </a:r>
            </a:p>
          </p:txBody>
        </p:sp>
        <p:sp>
          <p:nvSpPr>
            <p:cNvPr id="19" name="TextBox 17">
              <a:extLst>
                <a:ext uri="{FF2B5EF4-FFF2-40B4-BE49-F238E27FC236}">
                  <a16:creationId xmlns:a16="http://schemas.microsoft.com/office/drawing/2014/main" id="{02171D50-705F-9F59-836B-5E48B4B21C88}"/>
                </a:ext>
              </a:extLst>
            </p:cNvPr>
            <p:cNvSpPr txBox="1"/>
            <p:nvPr/>
          </p:nvSpPr>
          <p:spPr>
            <a:xfrm>
              <a:off x="8138773" y="4902370"/>
              <a:ext cx="3291286"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 normalizeH="0" baseline="0" noProof="0" dirty="0">
                  <a:ln>
                    <a:noFill/>
                  </a:ln>
                  <a:solidFill>
                    <a:srgbClr val="F1B643"/>
                  </a:solidFill>
                  <a:effectLst/>
                  <a:uLnTx/>
                  <a:uFillTx/>
                  <a:latin typeface="nCino+Avenir"/>
                  <a:ea typeface="Open Sans" panose="020B0606030504020204" pitchFamily="34" charset="0"/>
                  <a:cs typeface="Poppins" panose="00000500000000000000" pitchFamily="2" charset="0"/>
                </a:rPr>
                <a:t>Trusted by the largest and newest</a:t>
              </a:r>
            </a:p>
          </p:txBody>
        </p:sp>
      </p:grpSp>
      <p:sp>
        <p:nvSpPr>
          <p:cNvPr id="20" name="TextBox 23">
            <a:extLst>
              <a:ext uri="{FF2B5EF4-FFF2-40B4-BE49-F238E27FC236}">
                <a16:creationId xmlns:a16="http://schemas.microsoft.com/office/drawing/2014/main" id="{54DEFB6D-B80D-0109-25EE-8BAF13B932DD}"/>
              </a:ext>
            </a:extLst>
          </p:cNvPr>
          <p:cNvSpPr txBox="1"/>
          <p:nvPr/>
        </p:nvSpPr>
        <p:spPr>
          <a:xfrm>
            <a:off x="1706205" y="1451801"/>
            <a:ext cx="1225015"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100" normalizeH="0" baseline="0" noProof="0" dirty="0">
                <a:ln>
                  <a:noFill/>
                </a:ln>
                <a:solidFill>
                  <a:srgbClr val="0092C7"/>
                </a:solidFill>
                <a:effectLst/>
                <a:uLnTx/>
                <a:uFillTx/>
                <a:latin typeface="nCino+Avenir"/>
                <a:ea typeface="Open Sans" panose="020B0606030504020204" pitchFamily="34" charset="0"/>
                <a:cs typeface="Open Sans" panose="020B0606030504020204" pitchFamily="34" charset="0"/>
              </a:rPr>
              <a:t>ABOUT US</a:t>
            </a:r>
          </a:p>
        </p:txBody>
      </p:sp>
      <p:grpSp>
        <p:nvGrpSpPr>
          <p:cNvPr id="21" name="Group 20">
            <a:extLst>
              <a:ext uri="{FF2B5EF4-FFF2-40B4-BE49-F238E27FC236}">
                <a16:creationId xmlns:a16="http://schemas.microsoft.com/office/drawing/2014/main" id="{8BDDD511-AE5F-EE3F-BB42-C61A69D6D403}"/>
              </a:ext>
            </a:extLst>
          </p:cNvPr>
          <p:cNvGrpSpPr/>
          <p:nvPr/>
        </p:nvGrpSpPr>
        <p:grpSpPr>
          <a:xfrm>
            <a:off x="1587193" y="4168743"/>
            <a:ext cx="726781" cy="735538"/>
            <a:chOff x="5043723" y="3749917"/>
            <a:chExt cx="1099930" cy="1113183"/>
          </a:xfrm>
        </p:grpSpPr>
        <p:sp>
          <p:nvSpPr>
            <p:cNvPr id="22" name="Rectangle: Rounded Corners 34">
              <a:extLst>
                <a:ext uri="{FF2B5EF4-FFF2-40B4-BE49-F238E27FC236}">
                  <a16:creationId xmlns:a16="http://schemas.microsoft.com/office/drawing/2014/main" id="{27C2DD30-51A9-42B7-C48F-B77E4ECD8E6D}"/>
                </a:ext>
              </a:extLst>
            </p:cNvPr>
            <p:cNvSpPr/>
            <p:nvPr/>
          </p:nvSpPr>
          <p:spPr>
            <a:xfrm>
              <a:off x="5043723" y="3749917"/>
              <a:ext cx="1099930" cy="1113183"/>
            </a:xfrm>
            <a:prstGeom prst="round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nCino+Avenir"/>
                <a:ea typeface="+mn-ea"/>
                <a:cs typeface="+mn-cs"/>
              </a:endParaRPr>
            </a:p>
          </p:txBody>
        </p:sp>
        <p:pic>
          <p:nvPicPr>
            <p:cNvPr id="23" name="Graphic 26">
              <a:extLst>
                <a:ext uri="{FF2B5EF4-FFF2-40B4-BE49-F238E27FC236}">
                  <a16:creationId xmlns:a16="http://schemas.microsoft.com/office/drawing/2014/main" id="{75E0B36D-DA81-3C4D-6429-3D1D19D3504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197534" y="3927011"/>
              <a:ext cx="792308" cy="792308"/>
            </a:xfrm>
            <a:prstGeom prst="rect">
              <a:avLst/>
            </a:prstGeom>
          </p:spPr>
        </p:pic>
      </p:grpSp>
      <p:grpSp>
        <p:nvGrpSpPr>
          <p:cNvPr id="24" name="Group 23">
            <a:extLst>
              <a:ext uri="{FF2B5EF4-FFF2-40B4-BE49-F238E27FC236}">
                <a16:creationId xmlns:a16="http://schemas.microsoft.com/office/drawing/2014/main" id="{CAC52A40-72B5-B069-26EB-FF0FCEFBB277}"/>
              </a:ext>
            </a:extLst>
          </p:cNvPr>
          <p:cNvGrpSpPr/>
          <p:nvPr/>
        </p:nvGrpSpPr>
        <p:grpSpPr>
          <a:xfrm>
            <a:off x="1580992" y="3189163"/>
            <a:ext cx="726781" cy="735538"/>
            <a:chOff x="7955204" y="1188926"/>
            <a:chExt cx="1099930" cy="1113183"/>
          </a:xfrm>
        </p:grpSpPr>
        <p:sp>
          <p:nvSpPr>
            <p:cNvPr id="25" name="Rectangle: Rounded Corners 33">
              <a:extLst>
                <a:ext uri="{FF2B5EF4-FFF2-40B4-BE49-F238E27FC236}">
                  <a16:creationId xmlns:a16="http://schemas.microsoft.com/office/drawing/2014/main" id="{7E04BB27-6628-2CD3-6EDB-B9BFFF173336}"/>
                </a:ext>
              </a:extLst>
            </p:cNvPr>
            <p:cNvSpPr/>
            <p:nvPr/>
          </p:nvSpPr>
          <p:spPr>
            <a:xfrm>
              <a:off x="7955204" y="1188926"/>
              <a:ext cx="1099930" cy="111318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nCino+Avenir"/>
                <a:ea typeface="+mn-ea"/>
                <a:cs typeface="+mn-cs"/>
              </a:endParaRPr>
            </a:p>
          </p:txBody>
        </p:sp>
        <p:pic>
          <p:nvPicPr>
            <p:cNvPr id="26" name="Graphic 27">
              <a:extLst>
                <a:ext uri="{FF2B5EF4-FFF2-40B4-BE49-F238E27FC236}">
                  <a16:creationId xmlns:a16="http://schemas.microsoft.com/office/drawing/2014/main" id="{6D7B85A5-AC6D-AE7B-CD56-4F1EF02EA05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100187" y="1315308"/>
              <a:ext cx="809963" cy="809963"/>
            </a:xfrm>
            <a:prstGeom prst="rect">
              <a:avLst/>
            </a:prstGeom>
          </p:spPr>
        </p:pic>
      </p:grpSp>
      <p:grpSp>
        <p:nvGrpSpPr>
          <p:cNvPr id="29" name="Group 28">
            <a:extLst>
              <a:ext uri="{FF2B5EF4-FFF2-40B4-BE49-F238E27FC236}">
                <a16:creationId xmlns:a16="http://schemas.microsoft.com/office/drawing/2014/main" id="{671530EB-ED62-E26E-BAEF-9F34604A25A7}"/>
              </a:ext>
            </a:extLst>
          </p:cNvPr>
          <p:cNvGrpSpPr/>
          <p:nvPr/>
        </p:nvGrpSpPr>
        <p:grpSpPr>
          <a:xfrm>
            <a:off x="1594289" y="2208741"/>
            <a:ext cx="707853" cy="716382"/>
            <a:chOff x="5043723" y="1153658"/>
            <a:chExt cx="1099930" cy="1113183"/>
          </a:xfrm>
        </p:grpSpPr>
        <p:sp>
          <p:nvSpPr>
            <p:cNvPr id="30" name="Rectangle: Rounded Corners 32">
              <a:extLst>
                <a:ext uri="{FF2B5EF4-FFF2-40B4-BE49-F238E27FC236}">
                  <a16:creationId xmlns:a16="http://schemas.microsoft.com/office/drawing/2014/main" id="{D713631F-048D-FE6F-489B-5DC1F6A79F21}"/>
                </a:ext>
              </a:extLst>
            </p:cNvPr>
            <p:cNvSpPr/>
            <p:nvPr/>
          </p:nvSpPr>
          <p:spPr>
            <a:xfrm>
              <a:off x="5043723" y="1153658"/>
              <a:ext cx="1099930" cy="1113183"/>
            </a:xfrm>
            <a:prstGeom prst="roundRect">
              <a:avLst/>
            </a:prstGeom>
            <a:noFill/>
            <a:ln>
              <a:solidFill>
                <a:schemeClr val="bg1"/>
              </a:solidFill>
            </a:ln>
            <a:effectLst>
              <a:outerShdw blurRad="215900" dist="38100" dir="2700000" algn="tl" rotWithShape="0">
                <a:prstClr val="black">
                  <a:alpha val="4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nCino+Avenir"/>
                <a:ea typeface="+mn-ea"/>
                <a:cs typeface="+mn-cs"/>
              </a:endParaRPr>
            </a:p>
          </p:txBody>
        </p:sp>
        <p:pic>
          <p:nvPicPr>
            <p:cNvPr id="31" name="Graphic 30">
              <a:extLst>
                <a:ext uri="{FF2B5EF4-FFF2-40B4-BE49-F238E27FC236}">
                  <a16:creationId xmlns:a16="http://schemas.microsoft.com/office/drawing/2014/main" id="{4F249A2C-54AA-448C-AA7C-33B43B21979C}"/>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132949" y="1261993"/>
              <a:ext cx="914399" cy="914399"/>
            </a:xfrm>
            <a:prstGeom prst="rect">
              <a:avLst/>
            </a:prstGeom>
          </p:spPr>
        </p:pic>
      </p:grpSp>
      <p:grpSp>
        <p:nvGrpSpPr>
          <p:cNvPr id="32" name="Group 31">
            <a:extLst>
              <a:ext uri="{FF2B5EF4-FFF2-40B4-BE49-F238E27FC236}">
                <a16:creationId xmlns:a16="http://schemas.microsoft.com/office/drawing/2014/main" id="{EB4E4D82-0AE3-B29F-A93B-2F0BDB3CDC97}"/>
              </a:ext>
            </a:extLst>
          </p:cNvPr>
          <p:cNvGrpSpPr/>
          <p:nvPr/>
        </p:nvGrpSpPr>
        <p:grpSpPr>
          <a:xfrm>
            <a:off x="1580991" y="5169110"/>
            <a:ext cx="721151" cy="729840"/>
            <a:chOff x="8044806" y="3749917"/>
            <a:chExt cx="1099930" cy="1113183"/>
          </a:xfrm>
        </p:grpSpPr>
        <p:sp>
          <p:nvSpPr>
            <p:cNvPr id="33" name="Rectangle: Rounded Corners 35">
              <a:extLst>
                <a:ext uri="{FF2B5EF4-FFF2-40B4-BE49-F238E27FC236}">
                  <a16:creationId xmlns:a16="http://schemas.microsoft.com/office/drawing/2014/main" id="{083E1D9D-6886-BD3E-D3DF-D863CEC40206}"/>
                </a:ext>
              </a:extLst>
            </p:cNvPr>
            <p:cNvSpPr/>
            <p:nvPr/>
          </p:nvSpPr>
          <p:spPr>
            <a:xfrm>
              <a:off x="8044806" y="3749917"/>
              <a:ext cx="1099930" cy="1113183"/>
            </a:xfrm>
            <a:prstGeom prst="round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srgbClr val="FFFFFF"/>
                </a:solidFill>
                <a:effectLst/>
                <a:uLnTx/>
                <a:uFillTx/>
                <a:latin typeface="nCino+Avenir"/>
                <a:ea typeface="+mn-ea"/>
                <a:cs typeface="+mn-cs"/>
              </a:endParaRPr>
            </a:p>
          </p:txBody>
        </p:sp>
        <p:pic>
          <p:nvPicPr>
            <p:cNvPr id="34" name="Graphic 33">
              <a:extLst>
                <a:ext uri="{FF2B5EF4-FFF2-40B4-BE49-F238E27FC236}">
                  <a16:creationId xmlns:a16="http://schemas.microsoft.com/office/drawing/2014/main" id="{A9789404-BB2F-D254-DDEC-EE97C6BAC4CE}"/>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8227414" y="3901468"/>
              <a:ext cx="755703" cy="755703"/>
            </a:xfrm>
            <a:prstGeom prst="rect">
              <a:avLst/>
            </a:prstGeom>
          </p:spPr>
        </p:pic>
      </p:grpSp>
      <p:sp>
        <p:nvSpPr>
          <p:cNvPr id="35" name="TextBox 11">
            <a:extLst>
              <a:ext uri="{FF2B5EF4-FFF2-40B4-BE49-F238E27FC236}">
                <a16:creationId xmlns:a16="http://schemas.microsoft.com/office/drawing/2014/main" id="{D7FE505F-6C09-D4C5-4630-4F90197ED569}"/>
              </a:ext>
            </a:extLst>
          </p:cNvPr>
          <p:cNvSpPr txBox="1">
            <a:spLocks noChangeArrowheads="1"/>
          </p:cNvSpPr>
          <p:nvPr/>
        </p:nvSpPr>
        <p:spPr bwMode="auto">
          <a:xfrm>
            <a:off x="6317719" y="703099"/>
            <a:ext cx="503992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nCino+Avenir"/>
                <a:ea typeface="+mn-ea"/>
                <a:cs typeface="+mn-cs"/>
              </a:rPr>
              <a:t>600+ clients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100" normalizeH="0" baseline="0" noProof="0" dirty="0">
                <a:ln>
                  <a:noFill/>
                </a:ln>
                <a:solidFill>
                  <a:srgbClr val="F1B643"/>
                </a:solidFill>
                <a:effectLst/>
                <a:uLnTx/>
                <a:uFillTx/>
                <a:latin typeface="nCino+Avenir"/>
                <a:ea typeface="Open Sans" panose="020B0606030504020204" pitchFamily="34" charset="0"/>
                <a:cs typeface="Open Sans" panose="020B0606030504020204" pitchFamily="34" charset="0"/>
              </a:rPr>
              <a:t>84% in regulated industries</a:t>
            </a:r>
            <a:endParaRPr kumimoji="0" lang="en-US" altLang="en-US" sz="1200" b="1" i="0" u="none" strike="noStrike" kern="1200" cap="none" spc="100" normalizeH="0" baseline="0" noProof="0" dirty="0">
              <a:ln>
                <a:noFill/>
              </a:ln>
              <a:solidFill>
                <a:srgbClr val="F1B643"/>
              </a:solidFill>
              <a:effectLst/>
              <a:uLnTx/>
              <a:uFillTx/>
              <a:latin typeface="nCino+Avenir"/>
              <a:ea typeface="Open Sans" panose="020B0606030504020204" pitchFamily="34" charset="0"/>
              <a:cs typeface="Open Sans" panose="020B0606030504020204" pitchFamily="34" charset="0"/>
            </a:endParaRPr>
          </a:p>
        </p:txBody>
      </p:sp>
      <p:pic>
        <p:nvPicPr>
          <p:cNvPr id="36" name="Picture 2" descr="Planixs | Real-Time Intraday Liquidity Management Software for…">
            <a:extLst>
              <a:ext uri="{FF2B5EF4-FFF2-40B4-BE49-F238E27FC236}">
                <a16:creationId xmlns:a16="http://schemas.microsoft.com/office/drawing/2014/main" id="{F857CD27-BE81-CA81-FA44-8F877B60ACAB}"/>
              </a:ext>
            </a:extLst>
          </p:cNvPr>
          <p:cNvPicPr>
            <a:picLocks noChangeAspect="1" noChangeArrowheads="1"/>
          </p:cNvPicPr>
          <p:nvPr/>
        </p:nvPicPr>
        <p:blipFill>
          <a:blip r:embed="rId7">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9404321" y="1601500"/>
            <a:ext cx="1923118" cy="33829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HSBC Global Banking &amp; Markets - Forage">
            <a:extLst>
              <a:ext uri="{FF2B5EF4-FFF2-40B4-BE49-F238E27FC236}">
                <a16:creationId xmlns:a16="http://schemas.microsoft.com/office/drawing/2014/main" id="{46C966A6-4653-D2DE-E73B-25C568CEC9BA}"/>
              </a:ext>
            </a:extLst>
          </p:cNvPr>
          <p:cNvPicPr>
            <a:picLocks noChangeAspect="1" noChangeArrowheads="1"/>
          </p:cNvPicPr>
          <p:nvPr/>
        </p:nvPicPr>
        <p:blipFill>
          <a:blip r:embed="rId8">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9438662" y="2364877"/>
            <a:ext cx="1944229" cy="58700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6" descr="Banking Network Infrastructure &amp; Connectivity Solutions | Neos Networks">
            <a:extLst>
              <a:ext uri="{FF2B5EF4-FFF2-40B4-BE49-F238E27FC236}">
                <a16:creationId xmlns:a16="http://schemas.microsoft.com/office/drawing/2014/main" id="{A2D5DBCD-FE95-2D20-32F8-54ED719B71C0}"/>
              </a:ext>
            </a:extLst>
          </p:cNvPr>
          <p:cNvPicPr>
            <a:picLocks noChangeAspect="1" noChangeArrowheads="1"/>
          </p:cNvPicPr>
          <p:nvPr/>
        </p:nvPicPr>
        <p:blipFill rotWithShape="1">
          <a:blip r:embed="rId9">
            <a:duotone>
              <a:prstClr val="black"/>
              <a:schemeClr val="accent5">
                <a:tint val="45000"/>
                <a:satMod val="400000"/>
              </a:schemeClr>
            </a:duotone>
            <a:extLst>
              <a:ext uri="{28A0092B-C50C-407E-A947-70E740481C1C}">
                <a14:useLocalDpi xmlns:a14="http://schemas.microsoft.com/office/drawing/2010/main" val="0"/>
              </a:ext>
            </a:extLst>
          </a:blip>
          <a:srcRect t="24094" b="35934"/>
          <a:stretch/>
        </p:blipFill>
        <p:spPr bwMode="auto">
          <a:xfrm>
            <a:off x="6464267" y="1579454"/>
            <a:ext cx="1736920" cy="446087"/>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descr="lloyds-bank-white-logo - INFO">
            <a:extLst>
              <a:ext uri="{FF2B5EF4-FFF2-40B4-BE49-F238E27FC236}">
                <a16:creationId xmlns:a16="http://schemas.microsoft.com/office/drawing/2014/main" id="{F6F88C2B-BD77-6AD5-4C81-DFA042D19D1E}"/>
              </a:ext>
            </a:extLst>
          </p:cNvPr>
          <p:cNvPicPr>
            <a:picLocks noChangeAspect="1" noChangeArrowheads="1"/>
          </p:cNvPicPr>
          <p:nvPr/>
        </p:nvPicPr>
        <p:blipFill>
          <a:blip r:embed="rId10">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6464266" y="2318799"/>
            <a:ext cx="2181715" cy="607926"/>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0" descr="Business Banking offer in partnership with Tide | Property Investor Show">
            <a:extLst>
              <a:ext uri="{FF2B5EF4-FFF2-40B4-BE49-F238E27FC236}">
                <a16:creationId xmlns:a16="http://schemas.microsoft.com/office/drawing/2014/main" id="{0B970D5D-7DFD-F251-2188-06DA0553C66F}"/>
              </a:ext>
            </a:extLst>
          </p:cNvPr>
          <p:cNvPicPr>
            <a:picLocks noChangeAspect="1" noChangeArrowheads="1"/>
          </p:cNvPicPr>
          <p:nvPr/>
        </p:nvPicPr>
        <p:blipFill>
          <a:blip r:embed="rId11">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9936810" y="3398241"/>
            <a:ext cx="1076379" cy="44393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0">
            <a:extLst>
              <a:ext uri="{FF2B5EF4-FFF2-40B4-BE49-F238E27FC236}">
                <a16:creationId xmlns:a16="http://schemas.microsoft.com/office/drawing/2014/main" id="{4CECB59F-9FC0-B57E-4805-FCEDE811C4B5}"/>
              </a:ext>
            </a:extLst>
          </p:cNvPr>
          <p:cNvPicPr>
            <a:picLocks noChangeAspect="1"/>
          </p:cNvPicPr>
          <p:nvPr/>
        </p:nvPicPr>
        <p:blipFill rotWithShape="1">
          <a:blip r:embed="rId12">
            <a:duotone>
              <a:prstClr val="black"/>
              <a:schemeClr val="accent5">
                <a:tint val="45000"/>
                <a:satMod val="400000"/>
              </a:schemeClr>
            </a:duotone>
          </a:blip>
          <a:srcRect t="39830" b="40113"/>
          <a:stretch/>
        </p:blipFill>
        <p:spPr>
          <a:xfrm>
            <a:off x="9360103" y="4413332"/>
            <a:ext cx="2088741" cy="418922"/>
          </a:xfrm>
          <a:prstGeom prst="rect">
            <a:avLst/>
          </a:prstGeom>
        </p:spPr>
      </p:pic>
      <p:pic>
        <p:nvPicPr>
          <p:cNvPr id="42" name="Picture 14" descr="SaaS Platform for Credit Insurance and Surety | Tinubu">
            <a:extLst>
              <a:ext uri="{FF2B5EF4-FFF2-40B4-BE49-F238E27FC236}">
                <a16:creationId xmlns:a16="http://schemas.microsoft.com/office/drawing/2014/main" id="{753A76EF-B85A-A319-B63C-1014B5044361}"/>
              </a:ext>
            </a:extLst>
          </p:cNvPr>
          <p:cNvPicPr>
            <a:picLocks noChangeAspect="1" noChangeArrowheads="1"/>
          </p:cNvPicPr>
          <p:nvPr/>
        </p:nvPicPr>
        <p:blipFill>
          <a:blip r:embed="rId13">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6713600" y="4334523"/>
            <a:ext cx="1346265" cy="390557"/>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6" descr="Marsh | Global Leader in Insurance Broking and Risk Management">
            <a:extLst>
              <a:ext uri="{FF2B5EF4-FFF2-40B4-BE49-F238E27FC236}">
                <a16:creationId xmlns:a16="http://schemas.microsoft.com/office/drawing/2014/main" id="{B3C5978B-6752-DF2E-5788-178B247AE00C}"/>
              </a:ext>
            </a:extLst>
          </p:cNvPr>
          <p:cNvPicPr>
            <a:picLocks noChangeAspect="1" noChangeArrowheads="1"/>
          </p:cNvPicPr>
          <p:nvPr/>
        </p:nvPicPr>
        <p:blipFill rotWithShape="1">
          <a:blip r:embed="rId14">
            <a:duotone>
              <a:prstClr val="black"/>
              <a:schemeClr val="accent5">
                <a:tint val="45000"/>
                <a:satMod val="400000"/>
              </a:schemeClr>
            </a:duotone>
            <a:extLst>
              <a:ext uri="{28A0092B-C50C-407E-A947-70E740481C1C}">
                <a14:useLocalDpi xmlns:a14="http://schemas.microsoft.com/office/drawing/2010/main" val="0"/>
              </a:ext>
            </a:extLst>
          </a:blip>
          <a:srcRect r="51407"/>
          <a:stretch/>
        </p:blipFill>
        <p:spPr bwMode="auto">
          <a:xfrm>
            <a:off x="6390109" y="3405872"/>
            <a:ext cx="1993245" cy="450782"/>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18" descr="XU Hub | Funding Options">
            <a:extLst>
              <a:ext uri="{FF2B5EF4-FFF2-40B4-BE49-F238E27FC236}">
                <a16:creationId xmlns:a16="http://schemas.microsoft.com/office/drawing/2014/main" id="{E770FCBD-BC9F-2268-A04F-17DD60062884}"/>
              </a:ext>
            </a:extLst>
          </p:cNvPr>
          <p:cNvPicPr>
            <a:picLocks noChangeAspect="1" noChangeArrowheads="1"/>
          </p:cNvPicPr>
          <p:nvPr/>
        </p:nvPicPr>
        <p:blipFill>
          <a:blip r:embed="rId15">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6475200" y="5241381"/>
            <a:ext cx="1575503" cy="559557"/>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a:extLst>
              <a:ext uri="{FF2B5EF4-FFF2-40B4-BE49-F238E27FC236}">
                <a16:creationId xmlns:a16="http://schemas.microsoft.com/office/drawing/2014/main" id="{B084CEDA-FF79-574C-0EA8-3FBBA52C9DF8}"/>
              </a:ext>
            </a:extLst>
          </p:cNvPr>
          <p:cNvPicPr>
            <a:picLocks noChangeAspect="1"/>
          </p:cNvPicPr>
          <p:nvPr/>
        </p:nvPicPr>
        <p:blipFill>
          <a:blip r:embed="rId16">
            <a:duotone>
              <a:schemeClr val="accent5">
                <a:shade val="45000"/>
                <a:satMod val="135000"/>
              </a:schemeClr>
              <a:prstClr val="white"/>
            </a:duotone>
            <a:extLst>
              <a:ext uri="{28A0092B-C50C-407E-A947-70E740481C1C}">
                <a14:useLocalDpi xmlns:a14="http://schemas.microsoft.com/office/drawing/2010/main" val="0"/>
              </a:ext>
            </a:extLst>
          </a:blip>
          <a:srcRect/>
          <a:stretch/>
        </p:blipFill>
        <p:spPr>
          <a:xfrm>
            <a:off x="9676402" y="5157831"/>
            <a:ext cx="1456145" cy="626143"/>
          </a:xfrm>
          <a:prstGeom prst="rect">
            <a:avLst/>
          </a:prstGeom>
        </p:spPr>
      </p:pic>
      <p:pic>
        <p:nvPicPr>
          <p:cNvPr id="2" name="Picture 1">
            <a:extLst>
              <a:ext uri="{FF2B5EF4-FFF2-40B4-BE49-F238E27FC236}">
                <a16:creationId xmlns:a16="http://schemas.microsoft.com/office/drawing/2014/main" id="{5BEDCB7B-FEC8-AC3E-B551-6C8477C2CCF9}"/>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7361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05E92A-B27E-26F0-69CC-0A95207FAFCC}"/>
              </a:ext>
            </a:extLst>
          </p:cNvPr>
          <p:cNvSpPr>
            <a:spLocks noGrp="1"/>
          </p:cNvSpPr>
          <p:nvPr>
            <p:ph type="title"/>
          </p:nvPr>
        </p:nvSpPr>
        <p:spPr/>
        <p:txBody>
          <a:bodyPr/>
          <a:lstStyle/>
          <a:p>
            <a:r>
              <a:rPr lang="en-US" b="1" dirty="0"/>
              <a:t>Company Data at a glance</a:t>
            </a:r>
            <a:endParaRPr lang="en-US" dirty="0"/>
          </a:p>
        </p:txBody>
      </p:sp>
      <p:sp>
        <p:nvSpPr>
          <p:cNvPr id="4" name="Footer Placeholder 3">
            <a:extLst>
              <a:ext uri="{FF2B5EF4-FFF2-40B4-BE49-F238E27FC236}">
                <a16:creationId xmlns:a16="http://schemas.microsoft.com/office/drawing/2014/main" id="{A6B6DA4F-1095-932D-7E77-5E63D72A7449}"/>
              </a:ext>
            </a:extLst>
          </p:cNvPr>
          <p:cNvSpPr>
            <a:spLocks noGrp="1"/>
          </p:cNvSpPr>
          <p:nvPr>
            <p:ph type="ftr"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F44EA3-1AD8-0347-A6A7-E31FF1E52660}" type="slidenum">
              <a:rPr kumimoji="0" lang="en-US" sz="900" b="0" i="0" u="none" strike="noStrike" kern="1200" cap="none" spc="0" normalizeH="0" baseline="0" noProof="0" smtClean="0">
                <a:ln>
                  <a:noFill/>
                </a:ln>
                <a:solidFill>
                  <a:srgbClr val="7BB3C5"/>
                </a:solidFill>
                <a:effectLst/>
                <a:uLnTx/>
                <a:uFillTx/>
                <a:latin typeface="nCino+Avenir"/>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en-US" sz="900" b="0" i="0" u="none" strike="noStrike" kern="1200" cap="none" spc="0" normalizeH="0" baseline="0" noProof="0" dirty="0">
              <a:ln>
                <a:noFill/>
              </a:ln>
              <a:solidFill>
                <a:srgbClr val="7BB3C5"/>
              </a:solidFill>
              <a:effectLst/>
              <a:uLnTx/>
              <a:uFillTx/>
              <a:latin typeface="nCino+Avenir"/>
              <a:ea typeface="+mn-ea"/>
              <a:cs typeface="+mn-cs"/>
            </a:endParaRPr>
          </a:p>
        </p:txBody>
      </p:sp>
      <p:sp>
        <p:nvSpPr>
          <p:cNvPr id="6" name="TextBox 5">
            <a:extLst>
              <a:ext uri="{FF2B5EF4-FFF2-40B4-BE49-F238E27FC236}">
                <a16:creationId xmlns:a16="http://schemas.microsoft.com/office/drawing/2014/main" id="{D07028BF-838C-D192-B901-779498B0C3CE}"/>
              </a:ext>
            </a:extLst>
          </p:cNvPr>
          <p:cNvSpPr txBox="1"/>
          <p:nvPr/>
        </p:nvSpPr>
        <p:spPr>
          <a:xfrm>
            <a:off x="1269713" y="1280787"/>
            <a:ext cx="5290576" cy="602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nCino+Avenir"/>
                <a:ea typeface="Open Sans Light" panose="020B0306030504020204" pitchFamily="34" charset="0"/>
                <a:cs typeface="Open Sans Light" panose="020B0306030504020204" pitchFamily="34" charset="0"/>
              </a:rPr>
              <a:t>We match and enrich information from over 30 official and third-party sources, providing the most comprehensive view possible.</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1200" b="0" i="0" u="none" strike="noStrike" kern="1200" cap="none" spc="0" normalizeH="0" baseline="0" noProof="0" dirty="0">
              <a:ln>
                <a:noFill/>
              </a:ln>
              <a:solidFill>
                <a:srgbClr val="F1B643"/>
              </a:solidFill>
              <a:effectLst/>
              <a:uLnTx/>
              <a:uFillTx/>
              <a:latin typeface="nCino+Avenir"/>
              <a:ea typeface="+mn-ea"/>
              <a:cs typeface="+mn-cs"/>
            </a:endParaRP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en-GB" sz="1400" b="1" i="0" u="none" strike="noStrike" kern="1200" cap="none" spc="0" normalizeH="0" baseline="0" noProof="0" dirty="0">
                <a:ln>
                  <a:noFill/>
                </a:ln>
                <a:solidFill>
                  <a:srgbClr val="F1B643"/>
                </a:solidFill>
                <a:effectLst/>
                <a:uLnTx/>
                <a:uFillTx/>
                <a:latin typeface="nCino+Avenir"/>
                <a:ea typeface="+mn-ea"/>
                <a:cs typeface="+mn-cs"/>
              </a:rPr>
              <a:t>Connected Financials</a:t>
            </a:r>
          </a:p>
          <a:p>
            <a:pPr marL="0" marR="0" lvl="0" indent="0" algn="l" defTabSz="914400" rtl="0" eaLnBrk="1" fontAlgn="auto" latinLnBrk="0" hangingPunct="1">
              <a:lnSpc>
                <a:spcPct val="120000"/>
              </a:lnSpc>
              <a:spcBef>
                <a:spcPts val="0"/>
              </a:spcBef>
              <a:spcAft>
                <a:spcPts val="120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nCino+Avenir"/>
                <a:ea typeface="Open Sans Light" panose="020B0306030504020204" pitchFamily="34" charset="0"/>
                <a:cs typeface="Open Sans Light" panose="020B0306030504020204" pitchFamily="34" charset="0"/>
              </a:rPr>
              <a:t>Our financial data can help you offer valuable expertise and guidance to your clients, quickly, fostering strong relationships and helping companies protect their economic well-being.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nCino+Avenir"/>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en-GB" sz="1400" b="1" i="0" u="none" strike="noStrike" kern="1200" cap="none" spc="0" normalizeH="0" baseline="0" noProof="0" dirty="0">
                <a:ln>
                  <a:noFill/>
                </a:ln>
                <a:solidFill>
                  <a:srgbClr val="F1B643"/>
                </a:solidFill>
                <a:effectLst/>
                <a:uLnTx/>
                <a:uFillTx/>
                <a:latin typeface="nCino+Avenir"/>
                <a:ea typeface="+mn-ea"/>
                <a:cs typeface="+mn-cs"/>
              </a:rPr>
              <a:t>Family tree &amp; Group explorer</a:t>
            </a:r>
          </a:p>
          <a:p>
            <a:pPr marL="0" marR="0" lvl="0" indent="0" algn="l" defTabSz="914400" rtl="0" eaLnBrk="1" fontAlgn="auto" latinLnBrk="0" hangingPunct="1">
              <a:lnSpc>
                <a:spcPct val="120000"/>
              </a:lnSpc>
              <a:spcBef>
                <a:spcPts val="0"/>
              </a:spcBef>
              <a:spcAft>
                <a:spcPts val="120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nCino+Avenir"/>
                <a:ea typeface="Open Sans Light" panose="020B0306030504020204" pitchFamily="34" charset="0"/>
                <a:cs typeface="Open Sans Light" panose="020B0306030504020204" pitchFamily="34" charset="0"/>
              </a:rPr>
              <a:t>National and international linkages provide valuable information when compiling the employee’s liability certificate.</a:t>
            </a:r>
          </a:p>
          <a:p>
            <a:pPr marL="0" marR="0" lvl="0" indent="0" algn="l" defTabSz="914400" rtl="0" eaLnBrk="1" fontAlgn="auto" latinLnBrk="0" hangingPunct="1">
              <a:lnSpc>
                <a:spcPct val="120000"/>
              </a:lnSpc>
              <a:spcBef>
                <a:spcPts val="0"/>
              </a:spcBef>
              <a:spcAft>
                <a:spcPts val="1200"/>
              </a:spcAft>
              <a:buClrTx/>
              <a:buSzTx/>
              <a:buFontTx/>
              <a:buNone/>
              <a:tabLst/>
              <a:defRPr/>
            </a:pPr>
            <a:endParaRPr kumimoji="0" lang="en-GB" sz="1200" b="0" i="0" u="none" strike="noStrike" kern="1200" cap="none" spc="0" normalizeH="0" baseline="0" noProof="0" dirty="0">
              <a:ln>
                <a:noFill/>
              </a:ln>
              <a:solidFill>
                <a:srgbClr val="FFFFFF"/>
              </a:solidFill>
              <a:effectLst/>
              <a:uLnTx/>
              <a:uFillTx/>
              <a:latin typeface="nCino+Avenir"/>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en-GB" sz="1400" b="1" i="0" u="none" strike="noStrike" kern="1200" cap="none" spc="0" normalizeH="0" baseline="0" noProof="0" dirty="0">
                <a:ln>
                  <a:noFill/>
                </a:ln>
                <a:solidFill>
                  <a:srgbClr val="F1B643"/>
                </a:solidFill>
                <a:effectLst/>
                <a:uLnTx/>
                <a:uFillTx/>
                <a:latin typeface="nCino+Avenir"/>
                <a:ea typeface="+mn-ea"/>
                <a:cs typeface="+mn-cs"/>
              </a:rPr>
              <a:t>Material Fact data</a:t>
            </a:r>
          </a:p>
          <a:p>
            <a:pPr marL="0" marR="0" lvl="0" indent="0" algn="l" defTabSz="914400" rtl="0" eaLnBrk="1" fontAlgn="auto" latinLnBrk="0" hangingPunct="1">
              <a:lnSpc>
                <a:spcPct val="120000"/>
              </a:lnSpc>
              <a:spcBef>
                <a:spcPts val="0"/>
              </a:spcBef>
              <a:spcAft>
                <a:spcPts val="120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nCino+Avenir"/>
                <a:ea typeface="Open Sans Light" panose="020B0306030504020204" pitchFamily="34" charset="0"/>
                <a:cs typeface="Open Sans Light" panose="020B0306030504020204" pitchFamily="34" charset="0"/>
              </a:rPr>
              <a:t>Quickly view data to help with your material fact questions including, adverse directorships and CCJ’s. Before you waste your time with the sales process and submitting quotes with incorrect data, just to be dismissed, know before you start the conversation. </a:t>
            </a:r>
          </a:p>
          <a:p>
            <a:pPr marL="0" marR="0" lvl="0" indent="0" algn="l" defTabSz="914400" rtl="0" eaLnBrk="1" fontAlgn="auto" latinLnBrk="0" hangingPunct="1">
              <a:lnSpc>
                <a:spcPct val="120000"/>
              </a:lnSpc>
              <a:spcBef>
                <a:spcPts val="0"/>
              </a:spcBef>
              <a:spcAft>
                <a:spcPts val="1200"/>
              </a:spcAft>
              <a:buClrTx/>
              <a:buSzTx/>
              <a:buFontTx/>
              <a:buNone/>
              <a:tabLst/>
              <a:defRPr/>
            </a:pPr>
            <a:endParaRPr kumimoji="0" lang="en-GB" sz="1200" b="0" i="0" u="none" strike="noStrike" kern="1200" cap="none" spc="0" normalizeH="0" baseline="0" noProof="0" dirty="0">
              <a:ln>
                <a:noFill/>
              </a:ln>
              <a:solidFill>
                <a:srgbClr val="FFFFFF"/>
              </a:solidFill>
              <a:effectLst/>
              <a:uLnTx/>
              <a:uFillTx/>
              <a:latin typeface="nCino+Avenir"/>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20000"/>
              </a:lnSpc>
              <a:spcBef>
                <a:spcPts val="0"/>
              </a:spcBef>
              <a:spcAft>
                <a:spcPts val="1200"/>
              </a:spcAft>
              <a:buClrTx/>
              <a:buSzTx/>
              <a:buFontTx/>
              <a:buNone/>
              <a:tabLst/>
              <a:defRPr/>
            </a:pPr>
            <a:endParaRPr kumimoji="0" lang="en-GB" sz="1200" b="0" i="0" u="none" strike="noStrike" kern="1200" cap="none" spc="0" normalizeH="0" baseline="0" noProof="0" dirty="0">
              <a:ln>
                <a:noFill/>
              </a:ln>
              <a:solidFill>
                <a:srgbClr val="FFFFFF"/>
              </a:solidFill>
              <a:effectLst/>
              <a:uLnTx/>
              <a:uFillTx/>
              <a:latin typeface="nCino+Avenir"/>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nCino+Avenir"/>
              <a:ea typeface="Open Sans Light" panose="020B0306030504020204" pitchFamily="34" charset="0"/>
              <a:cs typeface="Open Sans Light" panose="020B0306030504020204" pitchFamily="34" charset="0"/>
            </a:endParaRPr>
          </a:p>
        </p:txBody>
      </p:sp>
      <p:pic>
        <p:nvPicPr>
          <p:cNvPr id="12" name="Picture 11">
            <a:extLst>
              <a:ext uri="{FF2B5EF4-FFF2-40B4-BE49-F238E27FC236}">
                <a16:creationId xmlns:a16="http://schemas.microsoft.com/office/drawing/2014/main" id="{215241A7-EF2E-DFFF-42F6-DEAC9C7D949B}"/>
              </a:ext>
            </a:extLst>
          </p:cNvPr>
          <p:cNvPicPr>
            <a:picLocks noChangeAspect="1"/>
          </p:cNvPicPr>
          <p:nvPr/>
        </p:nvPicPr>
        <p:blipFill>
          <a:blip r:embed="rId2"/>
          <a:stretch>
            <a:fillRect/>
          </a:stretch>
        </p:blipFill>
        <p:spPr>
          <a:xfrm>
            <a:off x="6818313" y="1488299"/>
            <a:ext cx="4967000" cy="4472427"/>
          </a:xfrm>
          <a:prstGeom prst="rect">
            <a:avLst/>
          </a:prstGeom>
        </p:spPr>
      </p:pic>
      <p:pic>
        <p:nvPicPr>
          <p:cNvPr id="2" name="Picture 1">
            <a:extLst>
              <a:ext uri="{FF2B5EF4-FFF2-40B4-BE49-F238E27FC236}">
                <a16:creationId xmlns:a16="http://schemas.microsoft.com/office/drawing/2014/main" id="{3A9129A2-B840-4084-3370-24B3D965EB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2868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83A28-7D51-9B97-EC72-2F8D4FC660A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4B6D993-4DD4-C456-974D-383D487FA1C0}"/>
              </a:ext>
            </a:extLst>
          </p:cNvPr>
          <p:cNvSpPr>
            <a:spLocks noGrp="1"/>
          </p:cNvSpPr>
          <p:nvPr>
            <p:ph type="title"/>
          </p:nvPr>
        </p:nvSpPr>
        <p:spPr/>
        <p:txBody>
          <a:bodyPr/>
          <a:lstStyle/>
          <a:p>
            <a:r>
              <a:rPr lang="en-US" b="1" dirty="0"/>
              <a:t>Flagging you to risks and opportunities</a:t>
            </a:r>
            <a:endParaRPr lang="en-US" dirty="0"/>
          </a:p>
        </p:txBody>
      </p:sp>
      <p:sp>
        <p:nvSpPr>
          <p:cNvPr id="4" name="Footer Placeholder 3">
            <a:extLst>
              <a:ext uri="{FF2B5EF4-FFF2-40B4-BE49-F238E27FC236}">
                <a16:creationId xmlns:a16="http://schemas.microsoft.com/office/drawing/2014/main" id="{8DCE762E-6C03-9688-5F58-E42F1AA59281}"/>
              </a:ext>
            </a:extLst>
          </p:cNvPr>
          <p:cNvSpPr>
            <a:spLocks noGrp="1"/>
          </p:cNvSpPr>
          <p:nvPr>
            <p:ph type="ftr"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F44EA3-1AD8-0347-A6A7-E31FF1E52660}" type="slidenum">
              <a:rPr kumimoji="0" lang="en-US" sz="900" b="0" i="0" u="none" strike="noStrike" kern="1200" cap="none" spc="0" normalizeH="0" baseline="0" noProof="0" smtClean="0">
                <a:ln>
                  <a:noFill/>
                </a:ln>
                <a:solidFill>
                  <a:srgbClr val="7BB3C5"/>
                </a:solidFill>
                <a:effectLst/>
                <a:uLnTx/>
                <a:uFillTx/>
                <a:latin typeface="nCino+Avenir"/>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en-US" sz="900" b="0" i="0" u="none" strike="noStrike" kern="1200" cap="none" spc="0" normalizeH="0" baseline="0" noProof="0" dirty="0">
              <a:ln>
                <a:noFill/>
              </a:ln>
              <a:solidFill>
                <a:srgbClr val="7BB3C5"/>
              </a:solidFill>
              <a:effectLst/>
              <a:uLnTx/>
              <a:uFillTx/>
              <a:latin typeface="nCino+Avenir"/>
              <a:ea typeface="+mn-ea"/>
              <a:cs typeface="+mn-cs"/>
            </a:endParaRPr>
          </a:p>
        </p:txBody>
      </p:sp>
      <p:sp>
        <p:nvSpPr>
          <p:cNvPr id="6" name="TextBox 5">
            <a:extLst>
              <a:ext uri="{FF2B5EF4-FFF2-40B4-BE49-F238E27FC236}">
                <a16:creationId xmlns:a16="http://schemas.microsoft.com/office/drawing/2014/main" id="{7EDC4778-E279-02BC-FEA2-7B59241DE57E}"/>
              </a:ext>
            </a:extLst>
          </p:cNvPr>
          <p:cNvSpPr txBox="1"/>
          <p:nvPr/>
        </p:nvSpPr>
        <p:spPr>
          <a:xfrm>
            <a:off x="1269713" y="1311510"/>
            <a:ext cx="9813256" cy="153888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20000"/>
              </a:lnSpc>
              <a:spcBef>
                <a:spcPts val="0"/>
              </a:spcBef>
              <a:spcAft>
                <a:spcPts val="120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nCino+Avenir"/>
                <a:ea typeface="Open Sans Light" panose="020B0306030504020204" pitchFamily="34" charset="0"/>
                <a:cs typeface="Open Sans Light" panose="020B0306030504020204" pitchFamily="34" charset="0"/>
              </a:rPr>
              <a:t>Our Propensity to buy Triggers identify potential exposures at companies, allowing you to have better, data-driven conversations. Getting weekly updates or alerts right after their accounts are submitted to make you aware of changes to act on immediately. </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nCino+Avenir"/>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nCino+Avenir"/>
              <a:ea typeface="+mn-ea"/>
              <a:cs typeface="+mn-cs"/>
            </a:endParaRPr>
          </a:p>
        </p:txBody>
      </p:sp>
      <p:sp>
        <p:nvSpPr>
          <p:cNvPr id="13" name="TextBox 12">
            <a:extLst>
              <a:ext uri="{FF2B5EF4-FFF2-40B4-BE49-F238E27FC236}">
                <a16:creationId xmlns:a16="http://schemas.microsoft.com/office/drawing/2014/main" id="{40357A49-95CE-FD90-85C9-357BECA7082F}"/>
              </a:ext>
            </a:extLst>
          </p:cNvPr>
          <p:cNvSpPr txBox="1"/>
          <p:nvPr/>
        </p:nvSpPr>
        <p:spPr>
          <a:xfrm>
            <a:off x="1268845" y="3099796"/>
            <a:ext cx="3905778" cy="2237536"/>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kumimoji="0" lang="en-GB" sz="1400" b="1" i="0" u="none" strike="noStrike" kern="1200" cap="none" spc="0" normalizeH="0" baseline="0" noProof="0" dirty="0">
                <a:ln>
                  <a:noFill/>
                </a:ln>
                <a:solidFill>
                  <a:srgbClr val="F1B643"/>
                </a:solidFill>
                <a:effectLst/>
                <a:uLnTx/>
                <a:uFillTx/>
                <a:latin typeface="nCino+Avenir"/>
                <a:ea typeface="+mn-ea"/>
                <a:cs typeface="+mn-cs"/>
              </a:rPr>
              <a:t>Pre-qualification screening with pre-configured checks: </a:t>
            </a:r>
          </a:p>
          <a:p>
            <a:pPr marL="0" marR="0" lvl="0" indent="0" algn="l" defTabSz="914400" rtl="0" eaLnBrk="1" fontAlgn="auto" latinLnBrk="0" hangingPunct="1">
              <a:lnSpc>
                <a:spcPct val="120000"/>
              </a:lnSpc>
              <a:spcBef>
                <a:spcPts val="0"/>
              </a:spcBef>
              <a:spcAft>
                <a:spcPts val="60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nCino+Avenir"/>
                <a:ea typeface="Open Sans Light" panose="020B0306030504020204" pitchFamily="34" charset="0"/>
                <a:cs typeface="Open Sans Light" panose="020B0306030504020204" pitchFamily="34" charset="0"/>
              </a:rPr>
              <a:t>Save time – quickly assess any risk associated with potential clients. With rules created in collaboration with BIBA and the biggest brokers in the UK, we can alert you of risk and opportunities in accounts, directors from risky countries to increases in gross profit, know exactly what to speak to your prospects about. </a:t>
            </a:r>
          </a:p>
        </p:txBody>
      </p:sp>
      <p:pic>
        <p:nvPicPr>
          <p:cNvPr id="2" name="Picture 1">
            <a:extLst>
              <a:ext uri="{FF2B5EF4-FFF2-40B4-BE49-F238E27FC236}">
                <a16:creationId xmlns:a16="http://schemas.microsoft.com/office/drawing/2014/main" id="{AA28B789-414E-212E-9836-FF2B13B13A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6C77779-6166-7433-C683-A6E6B02DC0D4}"/>
              </a:ext>
            </a:extLst>
          </p:cNvPr>
          <p:cNvPicPr>
            <a:picLocks noChangeAspect="1"/>
          </p:cNvPicPr>
          <p:nvPr/>
        </p:nvPicPr>
        <p:blipFill>
          <a:blip r:embed="rId3"/>
          <a:srcRect b="23116"/>
          <a:stretch>
            <a:fillRect/>
          </a:stretch>
        </p:blipFill>
        <p:spPr>
          <a:xfrm>
            <a:off x="5806426" y="2812941"/>
            <a:ext cx="5612186" cy="3610705"/>
          </a:xfrm>
          <a:prstGeom prst="rect">
            <a:avLst/>
          </a:prstGeom>
        </p:spPr>
      </p:pic>
    </p:spTree>
    <p:extLst>
      <p:ext uri="{BB962C8B-B14F-4D97-AF65-F5344CB8AC3E}">
        <p14:creationId xmlns:p14="http://schemas.microsoft.com/office/powerpoint/2010/main" val="8800306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B153C-5475-7244-1076-AE2916BBCBC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1A28EB-FDE6-D447-5A19-02E176AD62E8}"/>
              </a:ext>
            </a:extLst>
          </p:cNvPr>
          <p:cNvSpPr>
            <a:spLocks noGrp="1"/>
          </p:cNvSpPr>
          <p:nvPr>
            <p:ph type="title"/>
          </p:nvPr>
        </p:nvSpPr>
        <p:spPr>
          <a:xfrm>
            <a:off x="1558925" y="364171"/>
            <a:ext cx="10193821" cy="703505"/>
          </a:xfrm>
        </p:spPr>
        <p:txBody>
          <a:bodyPr/>
          <a:lstStyle/>
          <a:p>
            <a:r>
              <a:rPr lang="en-US" sz="3200" b="1" dirty="0" err="1"/>
              <a:t>SmartBroker</a:t>
            </a:r>
            <a:r>
              <a:rPr lang="en-US" sz="3200" b="1" dirty="0"/>
              <a:t> </a:t>
            </a:r>
            <a:r>
              <a:rPr lang="en-US" sz="3200" b="0" dirty="0"/>
              <a:t>full feature list</a:t>
            </a:r>
          </a:p>
        </p:txBody>
      </p:sp>
      <p:sp>
        <p:nvSpPr>
          <p:cNvPr id="4" name="Footer Placeholder 3">
            <a:extLst>
              <a:ext uri="{FF2B5EF4-FFF2-40B4-BE49-F238E27FC236}">
                <a16:creationId xmlns:a16="http://schemas.microsoft.com/office/drawing/2014/main" id="{19320031-AFC2-0FAB-EDF2-76BD4E6960C0}"/>
              </a:ext>
            </a:extLst>
          </p:cNvPr>
          <p:cNvSpPr>
            <a:spLocks noGrp="1"/>
          </p:cNvSpPr>
          <p:nvPr>
            <p:ph type="ftr"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2F44EA3-1AD8-0347-A6A7-E31FF1E52660}" type="slidenum">
              <a:rPr kumimoji="0" lang="en-US" sz="900" b="0" i="0" u="none" strike="noStrike" kern="1200" cap="none" spc="0" normalizeH="0" baseline="0" noProof="0" smtClean="0">
                <a:ln>
                  <a:noFill/>
                </a:ln>
                <a:solidFill>
                  <a:srgbClr val="7BB3C5"/>
                </a:solidFill>
                <a:effectLst/>
                <a:uLnTx/>
                <a:uFillTx/>
                <a:latin typeface="nCino+Avenir"/>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en-US" sz="900" b="0" i="0" u="none" strike="noStrike" kern="1200" cap="none" spc="0" normalizeH="0" baseline="0" noProof="0" dirty="0">
              <a:ln>
                <a:noFill/>
              </a:ln>
              <a:solidFill>
                <a:srgbClr val="7BB3C5"/>
              </a:solidFill>
              <a:effectLst/>
              <a:uLnTx/>
              <a:uFillTx/>
              <a:latin typeface="nCino+Avenir"/>
              <a:ea typeface="+mn-ea"/>
              <a:cs typeface="+mn-cs"/>
            </a:endParaRPr>
          </a:p>
        </p:txBody>
      </p:sp>
      <p:sp>
        <p:nvSpPr>
          <p:cNvPr id="9" name="Rectangle 8">
            <a:extLst>
              <a:ext uri="{FF2B5EF4-FFF2-40B4-BE49-F238E27FC236}">
                <a16:creationId xmlns:a16="http://schemas.microsoft.com/office/drawing/2014/main" id="{EFD04339-B6AD-CD08-06D3-3199FBA690BA}"/>
              </a:ext>
            </a:extLst>
          </p:cNvPr>
          <p:cNvSpPr/>
          <p:nvPr/>
        </p:nvSpPr>
        <p:spPr>
          <a:xfrm>
            <a:off x="1558925" y="1268240"/>
            <a:ext cx="3044224" cy="1845489"/>
          </a:xfrm>
          <a:prstGeom prst="rect">
            <a:avLst/>
          </a:prstGeom>
          <a:solidFill>
            <a:schemeClr val="accent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nCino+Aveni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nCino+Avenir"/>
                <a:ea typeface="+mn-ea"/>
                <a:cs typeface="+mn-cs"/>
              </a:rPr>
              <a:t>Prospecting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nCino+Avenir"/>
              <a:ea typeface="+mn-ea"/>
              <a:cs typeface="+mn-cs"/>
            </a:endParaRPr>
          </a:p>
        </p:txBody>
      </p:sp>
      <p:sp>
        <p:nvSpPr>
          <p:cNvPr id="10" name="Rectangle 9">
            <a:extLst>
              <a:ext uri="{FF2B5EF4-FFF2-40B4-BE49-F238E27FC236}">
                <a16:creationId xmlns:a16="http://schemas.microsoft.com/office/drawing/2014/main" id="{569F3FDF-DC42-AD39-B4F9-C969F2A9E172}"/>
              </a:ext>
            </a:extLst>
          </p:cNvPr>
          <p:cNvSpPr/>
          <p:nvPr/>
        </p:nvSpPr>
        <p:spPr>
          <a:xfrm>
            <a:off x="1558926" y="3266630"/>
            <a:ext cx="3044223" cy="2407420"/>
          </a:xfrm>
          <a:prstGeom prst="rect">
            <a:avLst/>
          </a:prstGeom>
          <a:solidFill>
            <a:schemeClr val="accent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nCino+Aveni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nCino+Avenir"/>
                <a:ea typeface="+mn-ea"/>
                <a:cs typeface="+mn-cs"/>
              </a:rPr>
              <a:t>News &amp; </a:t>
            </a:r>
            <a:br>
              <a:rPr kumimoji="0" lang="en-US" sz="1800" b="0" i="0" u="none" strike="noStrike" kern="1200" cap="none" spc="0" normalizeH="0" baseline="0" noProof="0" dirty="0">
                <a:ln>
                  <a:noFill/>
                </a:ln>
                <a:solidFill>
                  <a:srgbClr val="FFFFFF"/>
                </a:solidFill>
                <a:effectLst/>
                <a:uLnTx/>
                <a:uFillTx/>
                <a:latin typeface="nCino+Avenir"/>
                <a:ea typeface="+mn-ea"/>
                <a:cs typeface="+mn-cs"/>
              </a:rPr>
            </a:br>
            <a:r>
              <a:rPr kumimoji="0" lang="en-US" sz="1800" b="0" i="0" u="none" strike="noStrike" kern="1200" cap="none" spc="0" normalizeH="0" baseline="0" noProof="0" dirty="0">
                <a:ln>
                  <a:noFill/>
                </a:ln>
                <a:solidFill>
                  <a:srgbClr val="FFFFFF"/>
                </a:solidFill>
                <a:effectLst/>
                <a:uLnTx/>
                <a:uFillTx/>
                <a:latin typeface="nCino+Avenir"/>
                <a:ea typeface="+mn-ea"/>
                <a:cs typeface="+mn-cs"/>
              </a:rPr>
              <a:t>Social Media</a:t>
            </a:r>
          </a:p>
        </p:txBody>
      </p:sp>
      <p:sp>
        <p:nvSpPr>
          <p:cNvPr id="11" name="Rectangle 10">
            <a:extLst>
              <a:ext uri="{FF2B5EF4-FFF2-40B4-BE49-F238E27FC236}">
                <a16:creationId xmlns:a16="http://schemas.microsoft.com/office/drawing/2014/main" id="{5A48E28E-0CC1-197C-4649-E6C7D58D790F}"/>
              </a:ext>
            </a:extLst>
          </p:cNvPr>
          <p:cNvSpPr/>
          <p:nvPr/>
        </p:nvSpPr>
        <p:spPr>
          <a:xfrm>
            <a:off x="7959753" y="1268240"/>
            <a:ext cx="3044224" cy="1620000"/>
          </a:xfrm>
          <a:prstGeom prst="rect">
            <a:avLst/>
          </a:prstGeom>
          <a:solidFill>
            <a:schemeClr val="accent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nCino+Aveni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nCino+Avenir"/>
                <a:ea typeface="+mn-ea"/>
                <a:cs typeface="+mn-cs"/>
              </a:rPr>
              <a:t>Pre-screening</a:t>
            </a:r>
          </a:p>
        </p:txBody>
      </p:sp>
      <p:sp>
        <p:nvSpPr>
          <p:cNvPr id="12" name="Rectangle 11">
            <a:extLst>
              <a:ext uri="{FF2B5EF4-FFF2-40B4-BE49-F238E27FC236}">
                <a16:creationId xmlns:a16="http://schemas.microsoft.com/office/drawing/2014/main" id="{98F27757-4632-8E62-805B-5C5EF8A8C7F3}"/>
              </a:ext>
            </a:extLst>
          </p:cNvPr>
          <p:cNvSpPr/>
          <p:nvPr/>
        </p:nvSpPr>
        <p:spPr>
          <a:xfrm>
            <a:off x="4761139" y="1268240"/>
            <a:ext cx="3044223" cy="5156673"/>
          </a:xfrm>
          <a:prstGeom prst="rect">
            <a:avLst/>
          </a:prstGeom>
          <a:solidFill>
            <a:schemeClr val="accent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nCino+Aveni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nCino+Avenir"/>
                <a:ea typeface="+mn-ea"/>
                <a:cs typeface="+mn-cs"/>
              </a:rPr>
              <a:t>Data</a:t>
            </a:r>
          </a:p>
        </p:txBody>
      </p:sp>
      <p:sp>
        <p:nvSpPr>
          <p:cNvPr id="13" name="Rectangle 12">
            <a:extLst>
              <a:ext uri="{FF2B5EF4-FFF2-40B4-BE49-F238E27FC236}">
                <a16:creationId xmlns:a16="http://schemas.microsoft.com/office/drawing/2014/main" id="{CEF28F32-51C2-5553-8443-251D29832C75}"/>
              </a:ext>
            </a:extLst>
          </p:cNvPr>
          <p:cNvSpPr/>
          <p:nvPr/>
        </p:nvSpPr>
        <p:spPr>
          <a:xfrm>
            <a:off x="7959753" y="3022772"/>
            <a:ext cx="3044224" cy="1620000"/>
          </a:xfrm>
          <a:prstGeom prst="rect">
            <a:avLst/>
          </a:prstGeom>
          <a:solidFill>
            <a:schemeClr val="accent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nCino+Aveni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nCino+Avenir"/>
                <a:ea typeface="+mn-ea"/>
                <a:cs typeface="+mn-cs"/>
              </a:rPr>
              <a:t>Monitoring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nCino+Avenir"/>
              <a:ea typeface="+mn-ea"/>
              <a:cs typeface="+mn-cs"/>
            </a:endParaRPr>
          </a:p>
        </p:txBody>
      </p:sp>
      <p:pic>
        <p:nvPicPr>
          <p:cNvPr id="18" name="Graphic 17">
            <a:extLst>
              <a:ext uri="{FF2B5EF4-FFF2-40B4-BE49-F238E27FC236}">
                <a16:creationId xmlns:a16="http://schemas.microsoft.com/office/drawing/2014/main" id="{52D8BC6C-1908-85EC-F72A-90F80685EC9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739529" y="1402430"/>
            <a:ext cx="658573" cy="658573"/>
          </a:xfrm>
          <a:prstGeom prst="rect">
            <a:avLst/>
          </a:prstGeom>
        </p:spPr>
      </p:pic>
      <p:pic>
        <p:nvPicPr>
          <p:cNvPr id="19" name="Graphic 18">
            <a:extLst>
              <a:ext uri="{FF2B5EF4-FFF2-40B4-BE49-F238E27FC236}">
                <a16:creationId xmlns:a16="http://schemas.microsoft.com/office/drawing/2014/main" id="{FC2B62CA-5D5B-6C3A-A225-E606AE11D12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922530" y="1270008"/>
            <a:ext cx="826290" cy="826290"/>
          </a:xfrm>
          <a:prstGeom prst="rect">
            <a:avLst/>
          </a:prstGeom>
        </p:spPr>
      </p:pic>
      <p:sp>
        <p:nvSpPr>
          <p:cNvPr id="20" name="Rectangle 19">
            <a:extLst>
              <a:ext uri="{FF2B5EF4-FFF2-40B4-BE49-F238E27FC236}">
                <a16:creationId xmlns:a16="http://schemas.microsoft.com/office/drawing/2014/main" id="{E7C37398-965B-2FF7-89C2-CB28784F1CE0}"/>
              </a:ext>
            </a:extLst>
          </p:cNvPr>
          <p:cNvSpPr/>
          <p:nvPr/>
        </p:nvSpPr>
        <p:spPr>
          <a:xfrm>
            <a:off x="7959753" y="4777305"/>
            <a:ext cx="3044224" cy="1620000"/>
          </a:xfrm>
          <a:prstGeom prst="rect">
            <a:avLst/>
          </a:prstGeom>
          <a:solidFill>
            <a:schemeClr val="accent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nCino+Aveni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nCino+Avenir"/>
                <a:ea typeface="+mn-ea"/>
                <a:cs typeface="+mn-cs"/>
              </a:rPr>
              <a:t>Administration</a:t>
            </a:r>
          </a:p>
        </p:txBody>
      </p:sp>
      <p:pic>
        <p:nvPicPr>
          <p:cNvPr id="23" name="Graphic 22">
            <a:extLst>
              <a:ext uri="{FF2B5EF4-FFF2-40B4-BE49-F238E27FC236}">
                <a16:creationId xmlns:a16="http://schemas.microsoft.com/office/drawing/2014/main" id="{54713958-9BBD-E040-07CB-5CD5EEE71E2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727614" y="3426972"/>
            <a:ext cx="707991" cy="707991"/>
          </a:xfrm>
          <a:prstGeom prst="rect">
            <a:avLst/>
          </a:prstGeom>
        </p:spPr>
      </p:pic>
      <p:pic>
        <p:nvPicPr>
          <p:cNvPr id="26" name="Graphic 25">
            <a:extLst>
              <a:ext uri="{FF2B5EF4-FFF2-40B4-BE49-F238E27FC236}">
                <a16:creationId xmlns:a16="http://schemas.microsoft.com/office/drawing/2014/main" id="{79566DB0-FC9D-DE0A-40B0-327B64F1BBA0}"/>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0213011" y="1387353"/>
            <a:ext cx="594541" cy="594541"/>
          </a:xfrm>
          <a:prstGeom prst="rect">
            <a:avLst/>
          </a:prstGeom>
        </p:spPr>
      </p:pic>
      <p:pic>
        <p:nvPicPr>
          <p:cNvPr id="29" name="Graphic 28">
            <a:extLst>
              <a:ext uri="{FF2B5EF4-FFF2-40B4-BE49-F238E27FC236}">
                <a16:creationId xmlns:a16="http://schemas.microsoft.com/office/drawing/2014/main" id="{746A0FD5-A1C4-DDA8-0999-6C0FAA41530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283974" y="3170514"/>
            <a:ext cx="476137" cy="476137"/>
          </a:xfrm>
          <a:prstGeom prst="rect">
            <a:avLst/>
          </a:prstGeom>
        </p:spPr>
      </p:pic>
      <p:pic>
        <p:nvPicPr>
          <p:cNvPr id="32" name="Graphic 31">
            <a:extLst>
              <a:ext uri="{FF2B5EF4-FFF2-40B4-BE49-F238E27FC236}">
                <a16:creationId xmlns:a16="http://schemas.microsoft.com/office/drawing/2014/main" id="{04A12770-ABE6-5471-448D-012FA860F63B}"/>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10244794" y="4904815"/>
            <a:ext cx="543789" cy="543789"/>
          </a:xfrm>
          <a:prstGeom prst="rect">
            <a:avLst/>
          </a:prstGeom>
        </p:spPr>
      </p:pic>
      <p:graphicFrame>
        <p:nvGraphicFramePr>
          <p:cNvPr id="33" name="Table 3">
            <a:extLst>
              <a:ext uri="{FF2B5EF4-FFF2-40B4-BE49-F238E27FC236}">
                <a16:creationId xmlns:a16="http://schemas.microsoft.com/office/drawing/2014/main" id="{5EAB7873-5FF3-5E40-62A1-412019ACA9A2}"/>
              </a:ext>
            </a:extLst>
          </p:cNvPr>
          <p:cNvGraphicFramePr>
            <a:graphicFrameLocks noGrp="1"/>
          </p:cNvGraphicFramePr>
          <p:nvPr/>
        </p:nvGraphicFramePr>
        <p:xfrm>
          <a:off x="4861691" y="2065368"/>
          <a:ext cx="2887130" cy="4190385"/>
        </p:xfrm>
        <a:graphic>
          <a:graphicData uri="http://schemas.openxmlformats.org/drawingml/2006/table">
            <a:tbl>
              <a:tblPr>
                <a:tableStyleId>{5C22544A-7EE6-4342-B048-85BDC9FD1C3A}</a:tableStyleId>
              </a:tblPr>
              <a:tblGrid>
                <a:gridCol w="2313432">
                  <a:extLst>
                    <a:ext uri="{9D8B030D-6E8A-4147-A177-3AD203B41FA5}">
                      <a16:colId xmlns:a16="http://schemas.microsoft.com/office/drawing/2014/main" val="1633439007"/>
                    </a:ext>
                  </a:extLst>
                </a:gridCol>
                <a:gridCol w="573698">
                  <a:extLst>
                    <a:ext uri="{9D8B030D-6E8A-4147-A177-3AD203B41FA5}">
                      <a16:colId xmlns:a16="http://schemas.microsoft.com/office/drawing/2014/main" val="3757730428"/>
                    </a:ext>
                  </a:extLst>
                </a:gridCol>
              </a:tblGrid>
              <a:tr h="279359">
                <a:tc>
                  <a:txBody>
                    <a:bodyPr/>
                    <a:lstStyle/>
                    <a:p>
                      <a:r>
                        <a:rPr lang="en-US" sz="1400" kern="1200" dirty="0">
                          <a:solidFill>
                            <a:schemeClr val="bg1"/>
                          </a:solidFill>
                          <a:latin typeface="+mn-lt"/>
                          <a:ea typeface="+mn-ea"/>
                          <a:cs typeface="+mn-cs"/>
                        </a:rPr>
                        <a:t>Company profiles</a:t>
                      </a:r>
                      <a:endParaRPr lang="en-GB" sz="1400" kern="1200" dirty="0">
                        <a:solidFill>
                          <a:schemeClr val="bg1"/>
                        </a:solidFill>
                        <a:latin typeface="+mn-lt"/>
                        <a:ea typeface="+mn-ea"/>
                        <a:cs typeface="+mn-cs"/>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4430351"/>
                  </a:ext>
                </a:extLst>
              </a:tr>
              <a:tr h="279359">
                <a:tc>
                  <a:txBody>
                    <a:bodyPr/>
                    <a:lstStyle/>
                    <a:p>
                      <a:r>
                        <a:rPr lang="en-GB" sz="1400" kern="1200">
                          <a:solidFill>
                            <a:schemeClr val="bg1"/>
                          </a:solidFill>
                          <a:latin typeface="+mn-lt"/>
                          <a:ea typeface="+mn-ea"/>
                          <a:cs typeface="+mn-cs"/>
                        </a:rPr>
                        <a:t>Address</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4570008"/>
                  </a:ext>
                </a:extLst>
              </a:tr>
              <a:tr h="279359">
                <a:tc>
                  <a:txBody>
                    <a:bodyPr/>
                    <a:lstStyle/>
                    <a:p>
                      <a:r>
                        <a:rPr lang="en-US" sz="1400" kern="1200">
                          <a:solidFill>
                            <a:schemeClr val="bg1"/>
                          </a:solidFill>
                          <a:latin typeface="+mn-lt"/>
                          <a:ea typeface="+mn-ea"/>
                          <a:cs typeface="+mn-cs"/>
                        </a:rPr>
                        <a:t>Company family tree</a:t>
                      </a:r>
                      <a:endParaRPr lang="en-GB" sz="1400" kern="1200">
                        <a:solidFill>
                          <a:schemeClr val="bg1"/>
                        </a:solidFill>
                        <a:latin typeface="+mn-lt"/>
                        <a:ea typeface="+mn-ea"/>
                        <a:cs typeface="+mn-cs"/>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44880389"/>
                  </a:ext>
                </a:extLst>
              </a:tr>
              <a:tr h="279359">
                <a:tc>
                  <a:txBody>
                    <a:bodyPr/>
                    <a:lstStyle/>
                    <a:p>
                      <a:r>
                        <a:rPr lang="en-GB" sz="1400" kern="1200">
                          <a:solidFill>
                            <a:schemeClr val="bg1"/>
                          </a:solidFill>
                          <a:latin typeface="+mn-lt"/>
                          <a:ea typeface="+mn-ea"/>
                          <a:cs typeface="+mn-cs"/>
                        </a:rPr>
                        <a:t>Timeline</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1541500"/>
                  </a:ext>
                </a:extLst>
              </a:tr>
              <a:tr h="279359">
                <a:tc>
                  <a:txBody>
                    <a:bodyPr/>
                    <a:lstStyle/>
                    <a:p>
                      <a:r>
                        <a:rPr lang="en-GB" sz="1400" kern="1200">
                          <a:solidFill>
                            <a:schemeClr val="bg1"/>
                          </a:solidFill>
                          <a:latin typeface="+mn-lt"/>
                          <a:ea typeface="+mn-ea"/>
                          <a:cs typeface="+mn-cs"/>
                        </a:rPr>
                        <a:t>Financials</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0565203"/>
                  </a:ext>
                </a:extLst>
              </a:tr>
              <a:tr h="279359">
                <a:tc>
                  <a:txBody>
                    <a:bodyPr/>
                    <a:lstStyle/>
                    <a:p>
                      <a:r>
                        <a:rPr lang="en-GB" sz="1400" kern="1200">
                          <a:solidFill>
                            <a:schemeClr val="bg1"/>
                          </a:solidFill>
                          <a:latin typeface="+mn-lt"/>
                          <a:ea typeface="+mn-ea"/>
                          <a:cs typeface="+mn-cs"/>
                        </a:rPr>
                        <a:t>Ownership</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5195332"/>
                  </a:ext>
                </a:extLst>
              </a:tr>
              <a:tr h="279359">
                <a:tc>
                  <a:txBody>
                    <a:bodyPr/>
                    <a:lstStyle/>
                    <a:p>
                      <a:r>
                        <a:rPr lang="en-GB" sz="1400" kern="1200">
                          <a:solidFill>
                            <a:schemeClr val="bg1"/>
                          </a:solidFill>
                          <a:latin typeface="+mn-lt"/>
                          <a:ea typeface="+mn-ea"/>
                          <a:cs typeface="+mn-cs"/>
                        </a:rPr>
                        <a:t>Company accounts</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1789712"/>
                  </a:ext>
                </a:extLst>
              </a:tr>
              <a:tr h="279359">
                <a:tc>
                  <a:txBody>
                    <a:bodyPr/>
                    <a:lstStyle/>
                    <a:p>
                      <a:r>
                        <a:rPr lang="en-GB" sz="1400" kern="1200">
                          <a:solidFill>
                            <a:schemeClr val="bg1"/>
                          </a:solidFill>
                          <a:latin typeface="+mn-lt"/>
                          <a:ea typeface="+mn-ea"/>
                          <a:cs typeface="+mn-cs"/>
                        </a:rPr>
                        <a:t>Mortgages &amp; charges</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7446452"/>
                  </a:ext>
                </a:extLst>
              </a:tr>
              <a:tr h="279359">
                <a:tc>
                  <a:txBody>
                    <a:bodyPr/>
                    <a:lstStyle/>
                    <a:p>
                      <a:r>
                        <a:rPr lang="en-GB" sz="1400" kern="1200">
                          <a:solidFill>
                            <a:schemeClr val="bg1"/>
                          </a:solidFill>
                          <a:latin typeface="+mn-lt"/>
                          <a:ea typeface="+mn-ea"/>
                          <a:cs typeface="+mn-cs"/>
                        </a:rPr>
                        <a:t>People information</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5538629"/>
                  </a:ext>
                </a:extLst>
              </a:tr>
              <a:tr h="279359">
                <a:tc>
                  <a:txBody>
                    <a:bodyPr/>
                    <a:lstStyle/>
                    <a:p>
                      <a:r>
                        <a:rPr lang="en-GB" sz="1400" kern="1200">
                          <a:solidFill>
                            <a:schemeClr val="bg1"/>
                          </a:solidFill>
                          <a:latin typeface="+mn-lt"/>
                          <a:ea typeface="+mn-ea"/>
                          <a:cs typeface="+mn-cs"/>
                        </a:rPr>
                        <a:t>Group structures</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6915623"/>
                  </a:ext>
                </a:extLst>
              </a:tr>
              <a:tr h="279359">
                <a:tc>
                  <a:txBody>
                    <a:bodyPr/>
                    <a:lstStyle/>
                    <a:p>
                      <a:r>
                        <a:rPr lang="en-GB" sz="1400">
                          <a:solidFill>
                            <a:schemeClr val="bg1"/>
                          </a:solidFill>
                        </a:rPr>
                        <a:t>HMRC import &amp; export</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62619107"/>
                  </a:ext>
                </a:extLst>
              </a:tr>
              <a:tr h="279359">
                <a:tc>
                  <a:txBody>
                    <a:bodyPr/>
                    <a:lstStyle/>
                    <a:p>
                      <a:r>
                        <a:rPr lang="en-GB" sz="1400">
                          <a:solidFill>
                            <a:schemeClr val="bg1"/>
                          </a:solidFill>
                        </a:rPr>
                        <a:t>Adverse directorships</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4129069"/>
                  </a:ext>
                </a:extLst>
              </a:tr>
              <a:tr h="279359">
                <a:tc>
                  <a:txBody>
                    <a:bodyPr/>
                    <a:lstStyle/>
                    <a:p>
                      <a:r>
                        <a:rPr lang="en-GB" sz="1400">
                          <a:solidFill>
                            <a:schemeClr val="bg1"/>
                          </a:solidFill>
                        </a:rPr>
                        <a:t>CCJs &amp; legal notices</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9896299"/>
                  </a:ext>
                </a:extLst>
              </a:tr>
              <a:tr h="279359">
                <a:tc>
                  <a:txBody>
                    <a:bodyPr/>
                    <a:lstStyle/>
                    <a:p>
                      <a:r>
                        <a:rPr lang="en-GB" sz="1400">
                          <a:solidFill>
                            <a:schemeClr val="bg1"/>
                          </a:solidFill>
                        </a:rPr>
                        <a:t>Credit &amp; risk</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6902029"/>
                  </a:ext>
                </a:extLst>
              </a:tr>
              <a:tr h="279359">
                <a:tc>
                  <a:txBody>
                    <a:bodyPr/>
                    <a:lstStyle/>
                    <a:p>
                      <a:r>
                        <a:rPr lang="en-GB" sz="1400">
                          <a:solidFill>
                            <a:schemeClr val="bg1"/>
                          </a:solidFill>
                        </a:rPr>
                        <a:t>UBO</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a:solidFill>
                            <a:schemeClr val="bg1"/>
                          </a:solidFill>
                        </a:rPr>
                        <a:t>✓</a:t>
                      </a:r>
                      <a:endParaRPr lang="en-GB" sz="1400" dirty="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7267482"/>
                  </a:ext>
                </a:extLst>
              </a:tr>
            </a:tbl>
          </a:graphicData>
        </a:graphic>
      </p:graphicFrame>
      <p:graphicFrame>
        <p:nvGraphicFramePr>
          <p:cNvPr id="34" name="Table 33">
            <a:extLst>
              <a:ext uri="{FF2B5EF4-FFF2-40B4-BE49-F238E27FC236}">
                <a16:creationId xmlns:a16="http://schemas.microsoft.com/office/drawing/2014/main" id="{75696AB3-FB37-F708-DD3E-9AD6F55699D5}"/>
              </a:ext>
            </a:extLst>
          </p:cNvPr>
          <p:cNvGraphicFramePr>
            <a:graphicFrameLocks noGrp="1"/>
          </p:cNvGraphicFramePr>
          <p:nvPr/>
        </p:nvGraphicFramePr>
        <p:xfrm>
          <a:off x="1664904" y="2065368"/>
          <a:ext cx="2887130" cy="838077"/>
        </p:xfrm>
        <a:graphic>
          <a:graphicData uri="http://schemas.openxmlformats.org/drawingml/2006/table">
            <a:tbl>
              <a:tblPr>
                <a:tableStyleId>{5C22544A-7EE6-4342-B048-85BDC9FD1C3A}</a:tableStyleId>
              </a:tblPr>
              <a:tblGrid>
                <a:gridCol w="2313432">
                  <a:extLst>
                    <a:ext uri="{9D8B030D-6E8A-4147-A177-3AD203B41FA5}">
                      <a16:colId xmlns:a16="http://schemas.microsoft.com/office/drawing/2014/main" val="1633439007"/>
                    </a:ext>
                  </a:extLst>
                </a:gridCol>
                <a:gridCol w="573698">
                  <a:extLst>
                    <a:ext uri="{9D8B030D-6E8A-4147-A177-3AD203B41FA5}">
                      <a16:colId xmlns:a16="http://schemas.microsoft.com/office/drawing/2014/main" val="3757730428"/>
                    </a:ext>
                  </a:extLst>
                </a:gridCol>
              </a:tblGrid>
              <a:tr h="279359">
                <a:tc>
                  <a:txBody>
                    <a:bodyPr/>
                    <a:lstStyle/>
                    <a:p>
                      <a:r>
                        <a:rPr lang="en-US" sz="1400" kern="1200">
                          <a:solidFill>
                            <a:schemeClr val="bg1"/>
                          </a:solidFill>
                          <a:latin typeface="+mn-lt"/>
                          <a:ea typeface="+mn-ea"/>
                          <a:cs typeface="+mn-cs"/>
                        </a:rPr>
                        <a:t>Prospector tool</a:t>
                      </a:r>
                      <a:endParaRPr lang="en-GB" sz="1400" kern="1200">
                        <a:solidFill>
                          <a:schemeClr val="bg1"/>
                        </a:solidFill>
                        <a:latin typeface="+mn-lt"/>
                        <a:ea typeface="+mn-ea"/>
                        <a:cs typeface="+mn-cs"/>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4430351"/>
                  </a:ext>
                </a:extLst>
              </a:tr>
              <a:tr h="279359">
                <a:tc>
                  <a:txBody>
                    <a:bodyPr/>
                    <a:lstStyle/>
                    <a:p>
                      <a:r>
                        <a:rPr lang="en-GB" sz="1400" kern="1200">
                          <a:solidFill>
                            <a:schemeClr val="bg1"/>
                          </a:solidFill>
                          <a:latin typeface="+mn-lt"/>
                          <a:ea typeface="+mn-ea"/>
                          <a:cs typeface="+mn-cs"/>
                        </a:rPr>
                        <a:t>Company watchlist</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4570008"/>
                  </a:ext>
                </a:extLst>
              </a:tr>
              <a:tr h="279359">
                <a:tc>
                  <a:txBody>
                    <a:bodyPr/>
                    <a:lstStyle/>
                    <a:p>
                      <a:r>
                        <a:rPr lang="en-US" sz="1400" kern="1200" dirty="0">
                          <a:solidFill>
                            <a:schemeClr val="bg1"/>
                          </a:solidFill>
                          <a:latin typeface="+mn-lt"/>
                          <a:ea typeface="+mn-ea"/>
                          <a:cs typeface="+mn-cs"/>
                        </a:rPr>
                        <a:t>Data exporter</a:t>
                      </a:r>
                      <a:endParaRPr lang="en-GB" sz="1400" kern="1200" dirty="0">
                        <a:solidFill>
                          <a:schemeClr val="bg1"/>
                        </a:solidFill>
                        <a:latin typeface="+mn-lt"/>
                        <a:ea typeface="+mn-ea"/>
                        <a:cs typeface="+mn-cs"/>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a:solidFill>
                            <a:schemeClr val="bg1"/>
                          </a:solidFill>
                        </a:rPr>
                        <a:t>✓</a:t>
                      </a:r>
                      <a:endParaRPr lang="en-GB" sz="1400" dirty="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44880389"/>
                  </a:ext>
                </a:extLst>
              </a:tr>
            </a:tbl>
          </a:graphicData>
        </a:graphic>
      </p:graphicFrame>
      <p:graphicFrame>
        <p:nvGraphicFramePr>
          <p:cNvPr id="35" name="Table 3">
            <a:extLst>
              <a:ext uri="{FF2B5EF4-FFF2-40B4-BE49-F238E27FC236}">
                <a16:creationId xmlns:a16="http://schemas.microsoft.com/office/drawing/2014/main" id="{DA8D9B5A-8950-10F3-A86F-3DBEA6958539}"/>
              </a:ext>
            </a:extLst>
          </p:cNvPr>
          <p:cNvGraphicFramePr>
            <a:graphicFrameLocks noGrp="1"/>
          </p:cNvGraphicFramePr>
          <p:nvPr/>
        </p:nvGraphicFramePr>
        <p:xfrm>
          <a:off x="1664904" y="4310724"/>
          <a:ext cx="2887130" cy="1117436"/>
        </p:xfrm>
        <a:graphic>
          <a:graphicData uri="http://schemas.openxmlformats.org/drawingml/2006/table">
            <a:tbl>
              <a:tblPr>
                <a:tableStyleId>{5C22544A-7EE6-4342-B048-85BDC9FD1C3A}</a:tableStyleId>
              </a:tblPr>
              <a:tblGrid>
                <a:gridCol w="2313432">
                  <a:extLst>
                    <a:ext uri="{9D8B030D-6E8A-4147-A177-3AD203B41FA5}">
                      <a16:colId xmlns:a16="http://schemas.microsoft.com/office/drawing/2014/main" val="1633439007"/>
                    </a:ext>
                  </a:extLst>
                </a:gridCol>
                <a:gridCol w="573698">
                  <a:extLst>
                    <a:ext uri="{9D8B030D-6E8A-4147-A177-3AD203B41FA5}">
                      <a16:colId xmlns:a16="http://schemas.microsoft.com/office/drawing/2014/main" val="3757730428"/>
                    </a:ext>
                  </a:extLst>
                </a:gridCol>
              </a:tblGrid>
              <a:tr h="279359">
                <a:tc>
                  <a:txBody>
                    <a:bodyPr/>
                    <a:lstStyle/>
                    <a:p>
                      <a:r>
                        <a:rPr lang="en-US" sz="1400" kern="1200">
                          <a:solidFill>
                            <a:schemeClr val="bg1"/>
                          </a:solidFill>
                          <a:latin typeface="+mn-lt"/>
                          <a:ea typeface="+mn-ea"/>
                          <a:cs typeface="+mn-cs"/>
                        </a:rPr>
                        <a:t>Company newsfeed</a:t>
                      </a:r>
                      <a:endParaRPr lang="en-GB" sz="1400" kern="1200">
                        <a:solidFill>
                          <a:schemeClr val="bg1"/>
                        </a:solidFill>
                        <a:latin typeface="+mn-lt"/>
                        <a:ea typeface="+mn-ea"/>
                        <a:cs typeface="+mn-cs"/>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4430351"/>
                  </a:ext>
                </a:extLst>
              </a:tr>
              <a:tr h="279359">
                <a:tc>
                  <a:txBody>
                    <a:bodyPr/>
                    <a:lstStyle/>
                    <a:p>
                      <a:r>
                        <a:rPr lang="en-GB" sz="1400" kern="1200" dirty="0">
                          <a:solidFill>
                            <a:schemeClr val="bg1"/>
                          </a:solidFill>
                          <a:latin typeface="+mn-lt"/>
                          <a:ea typeface="+mn-ea"/>
                          <a:cs typeface="+mn-cs"/>
                        </a:rPr>
                        <a:t>News filters</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4570008"/>
                  </a:ext>
                </a:extLst>
              </a:tr>
              <a:tr h="279359">
                <a:tc>
                  <a:txBody>
                    <a:bodyPr/>
                    <a:lstStyle/>
                    <a:p>
                      <a:r>
                        <a:rPr lang="en-US" sz="1400" kern="1200">
                          <a:solidFill>
                            <a:schemeClr val="bg1"/>
                          </a:solidFill>
                          <a:latin typeface="+mn-lt"/>
                          <a:ea typeface="+mn-ea"/>
                          <a:cs typeface="+mn-cs"/>
                        </a:rPr>
                        <a:t>Sector news / alerts</a:t>
                      </a:r>
                      <a:endParaRPr lang="en-GB" sz="1400" kern="1200">
                        <a:solidFill>
                          <a:schemeClr val="bg1"/>
                        </a:solidFill>
                        <a:latin typeface="+mn-lt"/>
                        <a:ea typeface="+mn-ea"/>
                        <a:cs typeface="+mn-cs"/>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44880389"/>
                  </a:ext>
                </a:extLst>
              </a:tr>
              <a:tr h="279359">
                <a:tc>
                  <a:txBody>
                    <a:bodyPr/>
                    <a:lstStyle/>
                    <a:p>
                      <a:r>
                        <a:rPr lang="en-GB" sz="1400" kern="1200">
                          <a:solidFill>
                            <a:schemeClr val="bg1"/>
                          </a:solidFill>
                          <a:latin typeface="+mn-lt"/>
                          <a:ea typeface="+mn-ea"/>
                          <a:cs typeface="+mn-cs"/>
                        </a:rPr>
                        <a:t>Social media</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a:solidFill>
                            <a:schemeClr val="bg1"/>
                          </a:solidFill>
                        </a:rPr>
                        <a:t>✓</a:t>
                      </a:r>
                      <a:endParaRPr lang="en-GB" sz="1400" dirty="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1541500"/>
                  </a:ext>
                </a:extLst>
              </a:tr>
            </a:tbl>
          </a:graphicData>
        </a:graphic>
      </p:graphicFrame>
      <p:graphicFrame>
        <p:nvGraphicFramePr>
          <p:cNvPr id="36" name="Table 35">
            <a:extLst>
              <a:ext uri="{FF2B5EF4-FFF2-40B4-BE49-F238E27FC236}">
                <a16:creationId xmlns:a16="http://schemas.microsoft.com/office/drawing/2014/main" id="{D27099CC-1902-4E9D-7111-2A1DCC187F05}"/>
              </a:ext>
            </a:extLst>
          </p:cNvPr>
          <p:cNvGraphicFramePr>
            <a:graphicFrameLocks noGrp="1"/>
          </p:cNvGraphicFramePr>
          <p:nvPr/>
        </p:nvGraphicFramePr>
        <p:xfrm>
          <a:off x="8038300" y="2065368"/>
          <a:ext cx="2887130" cy="640080"/>
        </p:xfrm>
        <a:graphic>
          <a:graphicData uri="http://schemas.openxmlformats.org/drawingml/2006/table">
            <a:tbl>
              <a:tblPr>
                <a:tableStyleId>{5C22544A-7EE6-4342-B048-85BDC9FD1C3A}</a:tableStyleId>
              </a:tblPr>
              <a:tblGrid>
                <a:gridCol w="2313432">
                  <a:extLst>
                    <a:ext uri="{9D8B030D-6E8A-4147-A177-3AD203B41FA5}">
                      <a16:colId xmlns:a16="http://schemas.microsoft.com/office/drawing/2014/main" val="1633439007"/>
                    </a:ext>
                  </a:extLst>
                </a:gridCol>
                <a:gridCol w="573698">
                  <a:extLst>
                    <a:ext uri="{9D8B030D-6E8A-4147-A177-3AD203B41FA5}">
                      <a16:colId xmlns:a16="http://schemas.microsoft.com/office/drawing/2014/main" val="3757730428"/>
                    </a:ext>
                  </a:extLst>
                </a:gridCol>
              </a:tblGrid>
              <a:tr h="279359">
                <a:tc>
                  <a:txBody>
                    <a:bodyPr/>
                    <a:lstStyle/>
                    <a:p>
                      <a:r>
                        <a:rPr lang="en-US" sz="1400" kern="1200" dirty="0">
                          <a:solidFill>
                            <a:schemeClr val="bg1"/>
                          </a:solidFill>
                          <a:latin typeface="+mj-lt"/>
                          <a:ea typeface="+mn-ea"/>
                          <a:cs typeface="+mn-cs"/>
                        </a:rPr>
                        <a:t>Pre-screen with a</a:t>
                      </a:r>
                      <a:br>
                        <a:rPr lang="en-US" sz="1400" kern="1200" dirty="0">
                          <a:solidFill>
                            <a:schemeClr val="bg1"/>
                          </a:solidFill>
                          <a:latin typeface="+mj-lt"/>
                          <a:ea typeface="+mn-ea"/>
                          <a:cs typeface="+mn-cs"/>
                        </a:rPr>
                      </a:br>
                      <a:r>
                        <a:rPr lang="en-US" sz="1400" kern="1200" dirty="0">
                          <a:solidFill>
                            <a:schemeClr val="bg1"/>
                          </a:solidFill>
                          <a:latin typeface="+mj-lt"/>
                          <a:ea typeface="+mn-ea"/>
                          <a:cs typeface="+mn-cs"/>
                        </a:rPr>
                        <a:t>pre-configured rule-set </a:t>
                      </a:r>
                      <a:br>
                        <a:rPr lang="en-US" sz="1400" kern="1200" dirty="0">
                          <a:solidFill>
                            <a:schemeClr val="bg1"/>
                          </a:solidFill>
                          <a:latin typeface="+mj-lt"/>
                          <a:ea typeface="+mn-ea"/>
                          <a:cs typeface="+mn-cs"/>
                        </a:rPr>
                      </a:br>
                      <a:r>
                        <a:rPr lang="en-US" sz="1400" kern="1200" dirty="0">
                          <a:solidFill>
                            <a:schemeClr val="bg1"/>
                          </a:solidFill>
                          <a:latin typeface="+mj-lt"/>
                          <a:ea typeface="+mn-ea"/>
                          <a:cs typeface="+mn-cs"/>
                        </a:rPr>
                        <a:t>designed for banking</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a:solidFill>
                            <a:schemeClr val="bg1"/>
                          </a:solidFill>
                          <a:latin typeface="+mj-lt"/>
                        </a:rPr>
                        <a:t>✓</a:t>
                      </a:r>
                      <a:endParaRPr lang="en-GB" sz="1400" dirty="0">
                        <a:solidFill>
                          <a:schemeClr val="bg1"/>
                        </a:solidFill>
                        <a:latin typeface="+mj-lt"/>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4430351"/>
                  </a:ext>
                </a:extLst>
              </a:tr>
            </a:tbl>
          </a:graphicData>
        </a:graphic>
      </p:graphicFrame>
      <p:graphicFrame>
        <p:nvGraphicFramePr>
          <p:cNvPr id="37" name="Table 36">
            <a:extLst>
              <a:ext uri="{FF2B5EF4-FFF2-40B4-BE49-F238E27FC236}">
                <a16:creationId xmlns:a16="http://schemas.microsoft.com/office/drawing/2014/main" id="{7CBDCC74-FE03-85AC-EBF2-543A5A5B81C0}"/>
              </a:ext>
            </a:extLst>
          </p:cNvPr>
          <p:cNvGraphicFramePr>
            <a:graphicFrameLocks noGrp="1"/>
          </p:cNvGraphicFramePr>
          <p:nvPr/>
        </p:nvGraphicFramePr>
        <p:xfrm>
          <a:off x="8038300" y="3741420"/>
          <a:ext cx="2887130" cy="706079"/>
        </p:xfrm>
        <a:graphic>
          <a:graphicData uri="http://schemas.openxmlformats.org/drawingml/2006/table">
            <a:tbl>
              <a:tblPr>
                <a:tableStyleId>{5C22544A-7EE6-4342-B048-85BDC9FD1C3A}</a:tableStyleId>
              </a:tblPr>
              <a:tblGrid>
                <a:gridCol w="2313432">
                  <a:extLst>
                    <a:ext uri="{9D8B030D-6E8A-4147-A177-3AD203B41FA5}">
                      <a16:colId xmlns:a16="http://schemas.microsoft.com/office/drawing/2014/main" val="1633439007"/>
                    </a:ext>
                  </a:extLst>
                </a:gridCol>
                <a:gridCol w="573698">
                  <a:extLst>
                    <a:ext uri="{9D8B030D-6E8A-4147-A177-3AD203B41FA5}">
                      <a16:colId xmlns:a16="http://schemas.microsoft.com/office/drawing/2014/main" val="3757730428"/>
                    </a:ext>
                  </a:extLst>
                </a:gridCol>
              </a:tblGrid>
              <a:tr h="279359">
                <a:tc>
                  <a:txBody>
                    <a:bodyPr/>
                    <a:lstStyle/>
                    <a:p>
                      <a:r>
                        <a:rPr lang="en-US" sz="1400" kern="1200" dirty="0">
                          <a:solidFill>
                            <a:schemeClr val="bg1"/>
                          </a:solidFill>
                          <a:latin typeface="+mn-lt"/>
                          <a:ea typeface="+mn-ea"/>
                          <a:cs typeface="+mn-cs"/>
                        </a:rPr>
                        <a:t>Data change email alerts</a:t>
                      </a:r>
                      <a:endParaRPr lang="en-GB" sz="1400" kern="1200" dirty="0">
                        <a:solidFill>
                          <a:schemeClr val="bg1"/>
                        </a:solidFill>
                        <a:latin typeface="+mn-lt"/>
                        <a:ea typeface="+mn-ea"/>
                        <a:cs typeface="+mn-cs"/>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4430351"/>
                  </a:ext>
                </a:extLst>
              </a:tr>
              <a:tr h="279359">
                <a:tc>
                  <a:txBody>
                    <a:bodyPr/>
                    <a:lstStyle/>
                    <a:p>
                      <a:r>
                        <a:rPr lang="en-GB" sz="1400" kern="1200">
                          <a:solidFill>
                            <a:schemeClr val="bg1"/>
                          </a:solidFill>
                          <a:latin typeface="+mn-lt"/>
                          <a:ea typeface="+mn-ea"/>
                          <a:cs typeface="+mn-cs"/>
                        </a:rPr>
                        <a:t>Engagement signals </a:t>
                      </a:r>
                      <a:br>
                        <a:rPr lang="en-GB" sz="1400" kern="1200">
                          <a:solidFill>
                            <a:schemeClr val="bg1"/>
                          </a:solidFill>
                          <a:latin typeface="+mn-lt"/>
                          <a:ea typeface="+mn-ea"/>
                          <a:cs typeface="+mn-cs"/>
                        </a:rPr>
                      </a:br>
                      <a:r>
                        <a:rPr lang="en-GB" sz="1400" kern="1200">
                          <a:solidFill>
                            <a:schemeClr val="bg1"/>
                          </a:solidFill>
                          <a:latin typeface="+mn-lt"/>
                          <a:ea typeface="+mn-ea"/>
                          <a:cs typeface="+mn-cs"/>
                        </a:rPr>
                        <a:t>and emails</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a:solidFill>
                            <a:schemeClr val="bg1"/>
                          </a:solidFill>
                        </a:rPr>
                        <a:t>✓</a:t>
                      </a:r>
                      <a:endParaRPr lang="en-GB" sz="1400" dirty="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4570008"/>
                  </a:ext>
                </a:extLst>
              </a:tr>
            </a:tbl>
          </a:graphicData>
        </a:graphic>
      </p:graphicFrame>
      <p:graphicFrame>
        <p:nvGraphicFramePr>
          <p:cNvPr id="38" name="Table 37">
            <a:extLst>
              <a:ext uri="{FF2B5EF4-FFF2-40B4-BE49-F238E27FC236}">
                <a16:creationId xmlns:a16="http://schemas.microsoft.com/office/drawing/2014/main" id="{6052F0D7-36AD-D121-6784-379C2A50794B}"/>
              </a:ext>
            </a:extLst>
          </p:cNvPr>
          <p:cNvGraphicFramePr>
            <a:graphicFrameLocks noGrp="1"/>
          </p:cNvGraphicFramePr>
          <p:nvPr/>
        </p:nvGraphicFramePr>
        <p:xfrm>
          <a:off x="8038300" y="5596309"/>
          <a:ext cx="2887130" cy="558718"/>
        </p:xfrm>
        <a:graphic>
          <a:graphicData uri="http://schemas.openxmlformats.org/drawingml/2006/table">
            <a:tbl>
              <a:tblPr>
                <a:tableStyleId>{5C22544A-7EE6-4342-B048-85BDC9FD1C3A}</a:tableStyleId>
              </a:tblPr>
              <a:tblGrid>
                <a:gridCol w="2313432">
                  <a:extLst>
                    <a:ext uri="{9D8B030D-6E8A-4147-A177-3AD203B41FA5}">
                      <a16:colId xmlns:a16="http://schemas.microsoft.com/office/drawing/2014/main" val="1633439007"/>
                    </a:ext>
                  </a:extLst>
                </a:gridCol>
                <a:gridCol w="573698">
                  <a:extLst>
                    <a:ext uri="{9D8B030D-6E8A-4147-A177-3AD203B41FA5}">
                      <a16:colId xmlns:a16="http://schemas.microsoft.com/office/drawing/2014/main" val="3757730428"/>
                    </a:ext>
                  </a:extLst>
                </a:gridCol>
              </a:tblGrid>
              <a:tr h="279359">
                <a:tc>
                  <a:txBody>
                    <a:bodyPr/>
                    <a:lstStyle/>
                    <a:p>
                      <a:r>
                        <a:rPr lang="en-US" sz="1400" kern="1200" dirty="0">
                          <a:solidFill>
                            <a:schemeClr val="bg1"/>
                          </a:solidFill>
                          <a:latin typeface="+mn-lt"/>
                          <a:ea typeface="+mn-ea"/>
                          <a:cs typeface="+mn-cs"/>
                        </a:rPr>
                        <a:t>Training academy</a:t>
                      </a:r>
                      <a:endParaRPr lang="en-GB" sz="1400" kern="1200" dirty="0">
                        <a:solidFill>
                          <a:schemeClr val="bg1"/>
                        </a:solidFill>
                        <a:latin typeface="+mn-lt"/>
                        <a:ea typeface="+mn-ea"/>
                        <a:cs typeface="+mn-cs"/>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rPr>
                        <a:t>✓</a:t>
                      </a:r>
                      <a:endParaRPr lang="en-GB" sz="140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4430351"/>
                  </a:ext>
                </a:extLst>
              </a:tr>
              <a:tr h="279359">
                <a:tc>
                  <a:txBody>
                    <a:bodyPr/>
                    <a:lstStyle/>
                    <a:p>
                      <a:r>
                        <a:rPr lang="en-GB" sz="1400" kern="1200">
                          <a:solidFill>
                            <a:schemeClr val="bg1"/>
                          </a:solidFill>
                          <a:latin typeface="+mn-lt"/>
                          <a:ea typeface="+mn-ea"/>
                          <a:cs typeface="+mn-cs"/>
                        </a:rPr>
                        <a:t>Management reporting</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a:solidFill>
                            <a:schemeClr val="bg1"/>
                          </a:solidFill>
                        </a:rPr>
                        <a:t>✓</a:t>
                      </a:r>
                      <a:endParaRPr lang="en-GB" sz="1400" dirty="0">
                        <a:solidFill>
                          <a:schemeClr val="bg1"/>
                        </a:solidFill>
                      </a:endParaRP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4570008"/>
                  </a:ext>
                </a:extLst>
              </a:tr>
            </a:tbl>
          </a:graphicData>
        </a:graphic>
      </p:graphicFrame>
      <p:pic>
        <p:nvPicPr>
          <p:cNvPr id="2" name="Picture 1">
            <a:extLst>
              <a:ext uri="{FF2B5EF4-FFF2-40B4-BE49-F238E27FC236}">
                <a16:creationId xmlns:a16="http://schemas.microsoft.com/office/drawing/2014/main" id="{B6208C00-9814-41A8-9CAA-C38B70E348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46749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C0EAE4-5742-6206-0FE8-C42ACA903C6A}"/>
              </a:ext>
            </a:extLst>
          </p:cNvPr>
          <p:cNvSpPr>
            <a:spLocks noGrp="1"/>
          </p:cNvSpPr>
          <p:nvPr>
            <p:ph idx="1"/>
          </p:nvPr>
        </p:nvSpPr>
        <p:spPr>
          <a:xfrm>
            <a:off x="1264811" y="1961824"/>
            <a:ext cx="11057481" cy="4896176"/>
          </a:xfrm>
        </p:spPr>
        <p:txBody>
          <a:bodyPr/>
          <a:lstStyle/>
          <a:p>
            <a:pPr marL="0" indent="0" algn="ctr">
              <a:lnSpc>
                <a:spcPct val="120000"/>
              </a:lnSpc>
              <a:buNone/>
            </a:pPr>
            <a:r>
              <a:rPr lang="en-GB" sz="1800" dirty="0">
                <a:effectLst/>
                <a:latin typeface="+mn-lt"/>
              </a:rPr>
              <a:t>Acturis and nCino are working together to provide users with rich </a:t>
            </a:r>
            <a:br>
              <a:rPr lang="en-GB" sz="1800" dirty="0">
                <a:effectLst/>
                <a:latin typeface="+mn-lt"/>
              </a:rPr>
            </a:br>
            <a:r>
              <a:rPr lang="en-GB" sz="1800" dirty="0">
                <a:effectLst/>
                <a:latin typeface="+mn-lt"/>
              </a:rPr>
              <a:t>contextualised and connected company information.</a:t>
            </a:r>
          </a:p>
        </p:txBody>
      </p:sp>
      <p:sp>
        <p:nvSpPr>
          <p:cNvPr id="2" name="Title 1">
            <a:extLst>
              <a:ext uri="{FF2B5EF4-FFF2-40B4-BE49-F238E27FC236}">
                <a16:creationId xmlns:a16="http://schemas.microsoft.com/office/drawing/2014/main" id="{9FF387B0-B996-C617-B1EF-0B565D6D01E1}"/>
              </a:ext>
            </a:extLst>
          </p:cNvPr>
          <p:cNvSpPr>
            <a:spLocks noGrp="1"/>
          </p:cNvSpPr>
          <p:nvPr>
            <p:ph type="title"/>
          </p:nvPr>
        </p:nvSpPr>
        <p:spPr>
          <a:effectLst/>
        </p:spPr>
        <p:txBody>
          <a:bodyPr vert="horz" lIns="91440" tIns="45720" rIns="91440" bIns="45720" rtlCol="0" anchor="ctr">
            <a:noAutofit/>
          </a:bodyPr>
          <a:lstStyle/>
          <a:p>
            <a:r>
              <a:rPr lang="en-US" b="1" dirty="0">
                <a:latin typeface="nCino+Avenir" panose="020B0503020202020204" pitchFamily="34" charset="0"/>
                <a:cs typeface="nCino+Avenir" panose="020B0503020202020204" pitchFamily="34" charset="0"/>
              </a:rPr>
              <a:t>nCino </a:t>
            </a:r>
            <a:r>
              <a:rPr lang="en-US" b="1" dirty="0" err="1">
                <a:latin typeface="nCino+Avenir" panose="020B0503020202020204" pitchFamily="34" charset="0"/>
                <a:cs typeface="nCino+Avenir" panose="020B0503020202020204" pitchFamily="34" charset="0"/>
              </a:rPr>
              <a:t>SmartBrokerTM</a:t>
            </a:r>
            <a:r>
              <a:rPr lang="en-US" b="1" dirty="0">
                <a:latin typeface="nCino+Avenir" panose="020B0503020202020204" pitchFamily="34" charset="0"/>
                <a:cs typeface="nCino+Avenir" panose="020B0503020202020204" pitchFamily="34" charset="0"/>
              </a:rPr>
              <a:t> + Acturis</a:t>
            </a:r>
          </a:p>
        </p:txBody>
      </p:sp>
      <p:sp>
        <p:nvSpPr>
          <p:cNvPr id="4" name="Rounded Rectangle 3">
            <a:extLst>
              <a:ext uri="{FF2B5EF4-FFF2-40B4-BE49-F238E27FC236}">
                <a16:creationId xmlns:a16="http://schemas.microsoft.com/office/drawing/2014/main" id="{EB431ED1-9DB7-CFE4-50C2-2A6F59ACE385}"/>
              </a:ext>
            </a:extLst>
          </p:cNvPr>
          <p:cNvSpPr/>
          <p:nvPr/>
        </p:nvSpPr>
        <p:spPr>
          <a:xfrm>
            <a:off x="1588159" y="2982289"/>
            <a:ext cx="2136681" cy="3508605"/>
          </a:xfrm>
          <a:prstGeom prst="round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Cino+Avenir"/>
              <a:ea typeface="+mn-ea"/>
              <a:cs typeface="+mn-cs"/>
            </a:endParaRPr>
          </a:p>
        </p:txBody>
      </p:sp>
      <p:sp>
        <p:nvSpPr>
          <p:cNvPr id="33" name="TextBox 32">
            <a:extLst>
              <a:ext uri="{FF2B5EF4-FFF2-40B4-BE49-F238E27FC236}">
                <a16:creationId xmlns:a16="http://schemas.microsoft.com/office/drawing/2014/main" id="{98DB0B59-AB05-E1BA-2495-8757714C3BE9}"/>
              </a:ext>
            </a:extLst>
          </p:cNvPr>
          <p:cNvSpPr txBox="1"/>
          <p:nvPr/>
        </p:nvSpPr>
        <p:spPr>
          <a:xfrm>
            <a:off x="1641956" y="4103552"/>
            <a:ext cx="1983724" cy="199670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250" b="0" i="0" u="none" strike="noStrike" kern="1200" cap="none" spc="0" normalizeH="0" baseline="0" noProof="0" dirty="0">
                <a:ln>
                  <a:noFill/>
                </a:ln>
                <a:solidFill>
                  <a:srgbClr val="10395A"/>
                </a:solidFill>
                <a:effectLst/>
                <a:uLnTx/>
                <a:uFillTx/>
                <a:latin typeface="nCino+Avenir"/>
                <a:ea typeface="+mn-ea"/>
                <a:cs typeface="+mn-cs"/>
              </a:rPr>
              <a:t>Using SmartBroker, build a list of companies that match your key prospecting criteria before uploading to your Acturis platform using the Automation</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250" b="0" i="0" u="none" strike="noStrike" kern="1200" cap="none" spc="0" normalizeH="0" baseline="0" noProof="0" dirty="0">
                <a:ln>
                  <a:noFill/>
                </a:ln>
                <a:solidFill>
                  <a:srgbClr val="10395A"/>
                </a:solidFill>
                <a:effectLst/>
                <a:uLnTx/>
                <a:uFillTx/>
                <a:latin typeface="nCino+Avenir"/>
                <a:ea typeface="+mn-ea"/>
                <a:cs typeface="+mn-cs"/>
              </a:rPr>
              <a:t>module.</a:t>
            </a:r>
          </a:p>
        </p:txBody>
      </p:sp>
      <p:sp>
        <p:nvSpPr>
          <p:cNvPr id="47" name="TextBox 46">
            <a:extLst>
              <a:ext uri="{FF2B5EF4-FFF2-40B4-BE49-F238E27FC236}">
                <a16:creationId xmlns:a16="http://schemas.microsoft.com/office/drawing/2014/main" id="{9CA1693B-5F5C-8ADA-DEE4-B6E103330DC9}"/>
              </a:ext>
            </a:extLst>
          </p:cNvPr>
          <p:cNvSpPr txBox="1"/>
          <p:nvPr/>
        </p:nvSpPr>
        <p:spPr>
          <a:xfrm>
            <a:off x="642557" y="1134467"/>
            <a:ext cx="11282693" cy="830997"/>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C000"/>
                </a:solidFill>
                <a:effectLst/>
                <a:uLnTx/>
                <a:uFillTx/>
                <a:latin typeface="Montserrat Bold"/>
                <a:ea typeface="+mn-ea"/>
                <a:cs typeface="Helvetica"/>
              </a:rPr>
              <a:t>A connected solution for brokers, insurers and MGAs providing meaningful opportunities to drive growth</a:t>
            </a:r>
            <a:endParaRPr kumimoji="0" lang="en-US" sz="1800" b="0" i="0" u="none" strike="noStrike" kern="1200" cap="none" spc="0" normalizeH="0" baseline="0" noProof="0" dirty="0">
              <a:ln>
                <a:noFill/>
              </a:ln>
              <a:solidFill>
                <a:srgbClr val="FFC000"/>
              </a:solidFill>
              <a:effectLst/>
              <a:uLnTx/>
              <a:uFillTx/>
              <a:latin typeface="nCino+Avenir"/>
              <a:ea typeface="+mn-ea"/>
              <a:cs typeface="+mn-cs"/>
            </a:endParaRPr>
          </a:p>
        </p:txBody>
      </p:sp>
      <p:sp>
        <p:nvSpPr>
          <p:cNvPr id="6" name="TextBox 5">
            <a:extLst>
              <a:ext uri="{FF2B5EF4-FFF2-40B4-BE49-F238E27FC236}">
                <a16:creationId xmlns:a16="http://schemas.microsoft.com/office/drawing/2014/main" id="{84224006-1AFE-3451-1B9A-B30F32EF5AE6}"/>
              </a:ext>
            </a:extLst>
          </p:cNvPr>
          <p:cNvSpPr txBox="1"/>
          <p:nvPr/>
        </p:nvSpPr>
        <p:spPr>
          <a:xfrm>
            <a:off x="1718301" y="3165543"/>
            <a:ext cx="1325714" cy="6924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dirty="0">
                <a:ln>
                  <a:noFill/>
                </a:ln>
                <a:solidFill>
                  <a:srgbClr val="10395A"/>
                </a:solidFill>
                <a:effectLst/>
                <a:uLnTx/>
                <a:uFillTx/>
                <a:latin typeface="Montserrat" pitchFamily="2" charset="77"/>
                <a:ea typeface="+mn-ea"/>
                <a:cs typeface="+mn-cs"/>
              </a:rPr>
              <a:t>Identify and win new customers</a:t>
            </a:r>
          </a:p>
        </p:txBody>
      </p:sp>
      <p:sp>
        <p:nvSpPr>
          <p:cNvPr id="20" name="Rounded Rectangle 19">
            <a:extLst>
              <a:ext uri="{FF2B5EF4-FFF2-40B4-BE49-F238E27FC236}">
                <a16:creationId xmlns:a16="http://schemas.microsoft.com/office/drawing/2014/main" id="{179E21D7-BA9C-5B2A-A469-D44C7994FB23}"/>
              </a:ext>
            </a:extLst>
          </p:cNvPr>
          <p:cNvSpPr/>
          <p:nvPr/>
        </p:nvSpPr>
        <p:spPr>
          <a:xfrm>
            <a:off x="4247934" y="2982289"/>
            <a:ext cx="2136681" cy="3508605"/>
          </a:xfrm>
          <a:prstGeom prst="round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Cino+Avenir"/>
              <a:ea typeface="+mn-ea"/>
              <a:cs typeface="+mn-cs"/>
            </a:endParaRPr>
          </a:p>
        </p:txBody>
      </p:sp>
      <p:sp>
        <p:nvSpPr>
          <p:cNvPr id="22" name="TextBox 21">
            <a:extLst>
              <a:ext uri="{FF2B5EF4-FFF2-40B4-BE49-F238E27FC236}">
                <a16:creationId xmlns:a16="http://schemas.microsoft.com/office/drawing/2014/main" id="{9C566E6D-4A18-C2E5-CBB3-D1F690D63B99}"/>
              </a:ext>
            </a:extLst>
          </p:cNvPr>
          <p:cNvSpPr txBox="1"/>
          <p:nvPr/>
        </p:nvSpPr>
        <p:spPr>
          <a:xfrm>
            <a:off x="4366601" y="4101571"/>
            <a:ext cx="2015124" cy="1561966"/>
          </a:xfrm>
          <a:prstGeom prst="rect">
            <a:avLst/>
          </a:prstGeom>
          <a:noFill/>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250" b="0" i="0" u="none" strike="noStrike" kern="1200" cap="none" spc="0" normalizeH="0" baseline="0" noProof="0">
                <a:ln>
                  <a:noFill/>
                </a:ln>
                <a:solidFill>
                  <a:srgbClr val="10395A"/>
                </a:solidFill>
                <a:effectLst/>
                <a:uLnTx/>
                <a:uFillTx/>
                <a:latin typeface="Open Sans" panose="020B0606030504020204" pitchFamily="34" charset="0"/>
                <a:ea typeface="Open Sans" panose="020B0606030504020204" pitchFamily="34" charset="0"/>
                <a:cs typeface="Open Sans" panose="020B0606030504020204" pitchFamily="34" charset="0"/>
              </a:rPr>
              <a:t>Save hours of re-keying by automating customer data collection from official and third-party sources like mainstream CRA’s, Companies House and the HMRC.</a:t>
            </a:r>
          </a:p>
        </p:txBody>
      </p:sp>
      <p:sp>
        <p:nvSpPr>
          <p:cNvPr id="24" name="TextBox 23">
            <a:extLst>
              <a:ext uri="{FF2B5EF4-FFF2-40B4-BE49-F238E27FC236}">
                <a16:creationId xmlns:a16="http://schemas.microsoft.com/office/drawing/2014/main" id="{BCC8396C-5BDB-29CB-2A95-011E40C49923}"/>
              </a:ext>
            </a:extLst>
          </p:cNvPr>
          <p:cNvSpPr txBox="1"/>
          <p:nvPr/>
        </p:nvSpPr>
        <p:spPr>
          <a:xfrm>
            <a:off x="4343936" y="3135659"/>
            <a:ext cx="1442034" cy="8925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srgbClr val="10395A"/>
                </a:solidFill>
                <a:effectLst/>
                <a:uLnTx/>
                <a:uFillTx/>
                <a:latin typeface="Montserrat" pitchFamily="2" charset="77"/>
                <a:ea typeface="+mn-ea"/>
                <a:cs typeface="+mn-cs"/>
              </a:rPr>
              <a:t>Populate Fields and Forms 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srgbClr val="10395A"/>
                </a:solidFill>
                <a:effectLst/>
                <a:uLnTx/>
                <a:uFillTx/>
                <a:latin typeface="Montserrat" pitchFamily="2" charset="77"/>
                <a:ea typeface="+mn-ea"/>
                <a:cs typeface="+mn-cs"/>
              </a:rPr>
              <a:t>Acturis</a:t>
            </a:r>
          </a:p>
        </p:txBody>
      </p:sp>
      <p:sp>
        <p:nvSpPr>
          <p:cNvPr id="26" name="Rounded Rectangle 25">
            <a:extLst>
              <a:ext uri="{FF2B5EF4-FFF2-40B4-BE49-F238E27FC236}">
                <a16:creationId xmlns:a16="http://schemas.microsoft.com/office/drawing/2014/main" id="{FA861BCC-2F5A-1981-5CB3-6143CC3BF26C}"/>
              </a:ext>
            </a:extLst>
          </p:cNvPr>
          <p:cNvSpPr/>
          <p:nvPr/>
        </p:nvSpPr>
        <p:spPr>
          <a:xfrm>
            <a:off x="6958167" y="2982289"/>
            <a:ext cx="2136681" cy="3508605"/>
          </a:xfrm>
          <a:prstGeom prst="round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Cino+Avenir"/>
              <a:ea typeface="+mn-ea"/>
              <a:cs typeface="+mn-cs"/>
            </a:endParaRPr>
          </a:p>
        </p:txBody>
      </p:sp>
      <p:sp>
        <p:nvSpPr>
          <p:cNvPr id="29" name="TextBox 28">
            <a:extLst>
              <a:ext uri="{FF2B5EF4-FFF2-40B4-BE49-F238E27FC236}">
                <a16:creationId xmlns:a16="http://schemas.microsoft.com/office/drawing/2014/main" id="{F14E29F7-AA22-5F1C-796F-7C74F5CA9C90}"/>
              </a:ext>
            </a:extLst>
          </p:cNvPr>
          <p:cNvSpPr txBox="1"/>
          <p:nvPr/>
        </p:nvSpPr>
        <p:spPr>
          <a:xfrm>
            <a:off x="7076834" y="4101571"/>
            <a:ext cx="1897588" cy="2196755"/>
          </a:xfrm>
          <a:prstGeom prst="rect">
            <a:avLst/>
          </a:prstGeom>
          <a:noFill/>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250" b="0" i="0" u="none" strike="noStrike" kern="1200" cap="none" spc="0" normalizeH="0" baseline="0" noProof="0" dirty="0">
                <a:ln>
                  <a:noFill/>
                </a:ln>
                <a:solidFill>
                  <a:srgbClr val="10395A"/>
                </a:solidFill>
                <a:effectLst/>
                <a:uLnTx/>
                <a:uFillTx/>
                <a:latin typeface="Open Sans" panose="020B0606030504020204" pitchFamily="34" charset="0"/>
                <a:ea typeface="Open Sans" panose="020B0606030504020204" pitchFamily="34" charset="0"/>
                <a:cs typeface="Open Sans" panose="020B0606030504020204" pitchFamily="34" charset="0"/>
              </a:rPr>
              <a:t>Automate processes to streamline your pre-qualification screening and onboarding journey for customers.</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250" b="0" i="0" u="none" strike="noStrike" kern="1200" cap="none" spc="0" normalizeH="0" baseline="0" noProof="0" dirty="0">
                <a:ln>
                  <a:noFill/>
                </a:ln>
                <a:solidFill>
                  <a:srgbClr val="10395A"/>
                </a:solidFill>
                <a:effectLst/>
                <a:uLnTx/>
                <a:uFillTx/>
                <a:latin typeface="Open Sans" panose="020B0606030504020204" pitchFamily="34" charset="0"/>
                <a:ea typeface="Open Sans" panose="020B0606030504020204" pitchFamily="34" charset="0"/>
                <a:cs typeface="Open Sans" panose="020B0606030504020204" pitchFamily="34" charset="0"/>
              </a:rPr>
              <a:t>Free up the time you need to accelerate growth and reduce</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250" b="0" i="0" u="none" strike="noStrike" kern="1200" cap="none" spc="0" normalizeH="0" baseline="0" noProof="0" dirty="0">
                <a:ln>
                  <a:noFill/>
                </a:ln>
                <a:solidFill>
                  <a:srgbClr val="10395A"/>
                </a:solidFill>
                <a:effectLst/>
                <a:uLnTx/>
                <a:uFillTx/>
                <a:latin typeface="Open Sans" panose="020B0606030504020204" pitchFamily="34" charset="0"/>
                <a:ea typeface="Open Sans" panose="020B0606030504020204" pitchFamily="34" charset="0"/>
                <a:cs typeface="Open Sans" panose="020B0606030504020204" pitchFamily="34" charset="0"/>
              </a:rPr>
              <a:t>customer acquisition costs.</a:t>
            </a:r>
          </a:p>
        </p:txBody>
      </p:sp>
      <p:sp>
        <p:nvSpPr>
          <p:cNvPr id="30" name="TextBox 29">
            <a:extLst>
              <a:ext uri="{FF2B5EF4-FFF2-40B4-BE49-F238E27FC236}">
                <a16:creationId xmlns:a16="http://schemas.microsoft.com/office/drawing/2014/main" id="{532FB54B-52BB-E789-14E1-D4374A144773}"/>
              </a:ext>
            </a:extLst>
          </p:cNvPr>
          <p:cNvSpPr txBox="1"/>
          <p:nvPr/>
        </p:nvSpPr>
        <p:spPr>
          <a:xfrm>
            <a:off x="7048252" y="3135659"/>
            <a:ext cx="1608476" cy="6924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50" b="1" i="0" u="none" strike="noStrike" kern="1200" cap="none" spc="0" normalizeH="0" baseline="0" noProof="0">
                <a:ln>
                  <a:noFill/>
                </a:ln>
                <a:solidFill>
                  <a:srgbClr val="10395A"/>
                </a:solidFill>
                <a:effectLst/>
                <a:uLnTx/>
                <a:uFillTx/>
                <a:latin typeface="Montserrat" pitchFamily="2" charset="77"/>
                <a:ea typeface="+mn-ea"/>
                <a:cs typeface="+mn-cs"/>
              </a:rPr>
              <a:t>Run screening and onboarding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50" b="1" i="0" u="none" strike="noStrike" kern="1200" cap="none" spc="0" normalizeH="0" baseline="0" noProof="0">
                <a:ln>
                  <a:noFill/>
                </a:ln>
                <a:solidFill>
                  <a:srgbClr val="10395A"/>
                </a:solidFill>
                <a:effectLst/>
                <a:uLnTx/>
                <a:uFillTx/>
                <a:latin typeface="Montserrat" pitchFamily="2" charset="77"/>
                <a:ea typeface="+mn-ea"/>
                <a:cs typeface="+mn-cs"/>
              </a:rPr>
              <a:t>checks</a:t>
            </a:r>
          </a:p>
        </p:txBody>
      </p:sp>
      <p:sp>
        <p:nvSpPr>
          <p:cNvPr id="32" name="Rounded Rectangle 31">
            <a:extLst>
              <a:ext uri="{FF2B5EF4-FFF2-40B4-BE49-F238E27FC236}">
                <a16:creationId xmlns:a16="http://schemas.microsoft.com/office/drawing/2014/main" id="{D8695868-26F6-2DE7-B78B-73847440485B}"/>
              </a:ext>
            </a:extLst>
          </p:cNvPr>
          <p:cNvSpPr/>
          <p:nvPr/>
        </p:nvSpPr>
        <p:spPr>
          <a:xfrm>
            <a:off x="9602425" y="2984270"/>
            <a:ext cx="2136681" cy="3508605"/>
          </a:xfrm>
          <a:prstGeom prst="round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Cino+Avenir"/>
              <a:ea typeface="+mn-ea"/>
              <a:cs typeface="+mn-cs"/>
            </a:endParaRPr>
          </a:p>
        </p:txBody>
      </p:sp>
      <p:sp>
        <p:nvSpPr>
          <p:cNvPr id="39" name="TextBox 38">
            <a:extLst>
              <a:ext uri="{FF2B5EF4-FFF2-40B4-BE49-F238E27FC236}">
                <a16:creationId xmlns:a16="http://schemas.microsoft.com/office/drawing/2014/main" id="{E4269757-1504-FF8B-6DB7-AB00177DD01F}"/>
              </a:ext>
            </a:extLst>
          </p:cNvPr>
          <p:cNvSpPr txBox="1"/>
          <p:nvPr/>
        </p:nvSpPr>
        <p:spPr>
          <a:xfrm>
            <a:off x="9721092" y="4103552"/>
            <a:ext cx="1897588" cy="2196755"/>
          </a:xfrm>
          <a:prstGeom prst="rect">
            <a:avLst/>
          </a:prstGeom>
          <a:noFill/>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250" b="0" i="0" u="none" strike="noStrike" kern="1200" cap="none" spc="0" normalizeH="0" baseline="0" noProof="0" dirty="0">
                <a:ln>
                  <a:noFill/>
                </a:ln>
                <a:solidFill>
                  <a:srgbClr val="10395A"/>
                </a:solidFill>
                <a:effectLst/>
                <a:uLnTx/>
                <a:uFillTx/>
                <a:latin typeface="Open Sans" panose="020B0606030504020204" pitchFamily="34" charset="0"/>
                <a:ea typeface="Open Sans" panose="020B0606030504020204" pitchFamily="34" charset="0"/>
                <a:cs typeface="Open Sans" panose="020B0606030504020204" pitchFamily="34" charset="0"/>
              </a:rPr>
              <a:t>Monitor a company’s progress and</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250" b="0" i="0" u="none" strike="noStrike" kern="1200" cap="none" spc="0" normalizeH="0" baseline="0" noProof="0" dirty="0">
                <a:ln>
                  <a:noFill/>
                </a:ln>
                <a:solidFill>
                  <a:srgbClr val="10395A"/>
                </a:solidFill>
                <a:effectLst/>
                <a:uLnTx/>
                <a:uFillTx/>
                <a:latin typeface="Open Sans" panose="020B0606030504020204" pitchFamily="34" charset="0"/>
                <a:ea typeface="Open Sans" panose="020B0606030504020204" pitchFamily="34" charset="0"/>
                <a:cs typeface="Open Sans" panose="020B0606030504020204" pitchFamily="34" charset="0"/>
              </a:rPr>
              <a:t>proactively track changes that might</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250" b="0" i="0" u="none" strike="noStrike" kern="1200" cap="none" spc="0" normalizeH="0" baseline="0" noProof="0" dirty="0">
                <a:ln>
                  <a:noFill/>
                </a:ln>
                <a:solidFill>
                  <a:srgbClr val="10395A"/>
                </a:solidFill>
                <a:effectLst/>
                <a:uLnTx/>
                <a:uFillTx/>
                <a:latin typeface="Open Sans" panose="020B0606030504020204" pitchFamily="34" charset="0"/>
                <a:ea typeface="Open Sans" panose="020B0606030504020204" pitchFamily="34" charset="0"/>
                <a:cs typeface="Open Sans" panose="020B0606030504020204" pitchFamily="34" charset="0"/>
              </a:rPr>
              <a:t>impact the associated risk and opportunities in real time throughout</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250" b="0" i="0" u="none" strike="noStrike" kern="1200" cap="none" spc="0" normalizeH="0" baseline="0" noProof="0" dirty="0">
                <a:ln>
                  <a:noFill/>
                </a:ln>
                <a:solidFill>
                  <a:srgbClr val="10395A"/>
                </a:solidFill>
                <a:effectLst/>
                <a:uLnTx/>
                <a:uFillTx/>
                <a:latin typeface="Open Sans" panose="020B0606030504020204" pitchFamily="34" charset="0"/>
                <a:ea typeface="Open Sans" panose="020B0606030504020204" pitchFamily="34" charset="0"/>
                <a:cs typeface="Open Sans" panose="020B0606030504020204" pitchFamily="34" charset="0"/>
              </a:rPr>
              <a:t>the customer lifecycle based on your</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250" b="0" i="0" u="none" strike="noStrike" kern="1200" cap="none" spc="0" normalizeH="0" baseline="0" noProof="0" dirty="0">
                <a:ln>
                  <a:noFill/>
                </a:ln>
                <a:solidFill>
                  <a:srgbClr val="10395A"/>
                </a:solidFill>
                <a:effectLst/>
                <a:uLnTx/>
                <a:uFillTx/>
                <a:latin typeface="Open Sans" panose="020B0606030504020204" pitchFamily="34" charset="0"/>
                <a:ea typeface="Open Sans" panose="020B0606030504020204" pitchFamily="34" charset="0"/>
                <a:cs typeface="Open Sans" panose="020B0606030504020204" pitchFamily="34" charset="0"/>
              </a:rPr>
              <a:t>predefined rules.</a:t>
            </a:r>
          </a:p>
        </p:txBody>
      </p:sp>
      <p:sp>
        <p:nvSpPr>
          <p:cNvPr id="42" name="TextBox 41">
            <a:extLst>
              <a:ext uri="{FF2B5EF4-FFF2-40B4-BE49-F238E27FC236}">
                <a16:creationId xmlns:a16="http://schemas.microsoft.com/office/drawing/2014/main" id="{BB384948-6374-A078-E887-9226DBF6ED93}"/>
              </a:ext>
            </a:extLst>
          </p:cNvPr>
          <p:cNvSpPr txBox="1"/>
          <p:nvPr/>
        </p:nvSpPr>
        <p:spPr>
          <a:xfrm>
            <a:off x="9698232" y="3137640"/>
            <a:ext cx="1328240" cy="6924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srgbClr val="10395A"/>
                </a:solidFill>
                <a:effectLst/>
                <a:uLnTx/>
                <a:uFillTx/>
                <a:latin typeface="Montserrat" pitchFamily="2" charset="77"/>
                <a:ea typeface="+mn-ea"/>
                <a:cs typeface="+mn-cs"/>
              </a:rPr>
              <a:t>Track company events</a:t>
            </a:r>
          </a:p>
        </p:txBody>
      </p:sp>
      <p:pic>
        <p:nvPicPr>
          <p:cNvPr id="7" name="Graphic 6">
            <a:extLst>
              <a:ext uri="{FF2B5EF4-FFF2-40B4-BE49-F238E27FC236}">
                <a16:creationId xmlns:a16="http://schemas.microsoft.com/office/drawing/2014/main" id="{1040201D-1B43-2431-BAFD-BC76FBE45B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46193" y="3197329"/>
            <a:ext cx="615858" cy="615858"/>
          </a:xfrm>
          <a:prstGeom prst="rect">
            <a:avLst/>
          </a:prstGeom>
        </p:spPr>
      </p:pic>
      <p:pic>
        <p:nvPicPr>
          <p:cNvPr id="11" name="Graphic 10">
            <a:extLst>
              <a:ext uri="{FF2B5EF4-FFF2-40B4-BE49-F238E27FC236}">
                <a16:creationId xmlns:a16="http://schemas.microsoft.com/office/drawing/2014/main" id="{319AFF61-6B39-9E2B-E85C-316850E1E2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53684" y="3165084"/>
            <a:ext cx="618219" cy="618219"/>
          </a:xfrm>
          <a:prstGeom prst="rect">
            <a:avLst/>
          </a:prstGeom>
        </p:spPr>
      </p:pic>
      <p:pic>
        <p:nvPicPr>
          <p:cNvPr id="13" name="Graphic 12">
            <a:extLst>
              <a:ext uri="{FF2B5EF4-FFF2-40B4-BE49-F238E27FC236}">
                <a16:creationId xmlns:a16="http://schemas.microsoft.com/office/drawing/2014/main" id="{6A5A2237-F5B5-5269-D6F4-16DDBDBFC8A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61934" y="3190984"/>
            <a:ext cx="581845" cy="581845"/>
          </a:xfrm>
          <a:prstGeom prst="rect">
            <a:avLst/>
          </a:prstGeom>
        </p:spPr>
      </p:pic>
      <p:pic>
        <p:nvPicPr>
          <p:cNvPr id="17" name="Graphic 16">
            <a:extLst>
              <a:ext uri="{FF2B5EF4-FFF2-40B4-BE49-F238E27FC236}">
                <a16:creationId xmlns:a16="http://schemas.microsoft.com/office/drawing/2014/main" id="{E26BC50D-8BA6-8BA5-FD38-17C0AEBBA49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809192" y="3133226"/>
            <a:ext cx="702800" cy="702800"/>
          </a:xfrm>
          <a:prstGeom prst="rect">
            <a:avLst/>
          </a:prstGeom>
        </p:spPr>
      </p:pic>
    </p:spTree>
    <p:extLst>
      <p:ext uri="{BB962C8B-B14F-4D97-AF65-F5344CB8AC3E}">
        <p14:creationId xmlns:p14="http://schemas.microsoft.com/office/powerpoint/2010/main" val="21720830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FBABD-7183-D657-2161-DE2D65424A5B}"/>
            </a:ext>
          </a:extLst>
        </p:cNvPr>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BE06DD6A-E57C-C99E-66A2-2215EF2EB469}"/>
              </a:ext>
            </a:extLst>
          </p:cNvPr>
          <p:cNvSpPr/>
          <p:nvPr/>
        </p:nvSpPr>
        <p:spPr>
          <a:xfrm>
            <a:off x="3650295" y="3540823"/>
            <a:ext cx="2462212" cy="249629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100" b="0" i="0" u="none" strike="noStrike" kern="1200" cap="none" spc="0" normalizeH="0" baseline="0" noProof="0">
              <a:ln>
                <a:noFill/>
              </a:ln>
              <a:solidFill>
                <a:srgbClr val="FBF9F6"/>
              </a:solidFill>
              <a:effectLst/>
              <a:uLnTx/>
              <a:uFillTx/>
              <a:latin typeface="nCino+Avenir"/>
              <a:ea typeface="+mn-ea"/>
              <a:cs typeface="+mn-cs"/>
            </a:endParaRPr>
          </a:p>
        </p:txBody>
      </p:sp>
      <p:sp>
        <p:nvSpPr>
          <p:cNvPr id="46" name="TextBox 45">
            <a:extLst>
              <a:ext uri="{FF2B5EF4-FFF2-40B4-BE49-F238E27FC236}">
                <a16:creationId xmlns:a16="http://schemas.microsoft.com/office/drawing/2014/main" id="{A1F26B74-41F1-E7C2-DB4D-50D424210254}"/>
              </a:ext>
            </a:extLst>
          </p:cNvPr>
          <p:cNvSpPr txBox="1"/>
          <p:nvPr/>
        </p:nvSpPr>
        <p:spPr>
          <a:xfrm>
            <a:off x="941945" y="1406117"/>
            <a:ext cx="4336238"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BF9F6"/>
                </a:solidFill>
                <a:effectLst/>
                <a:uLnTx/>
                <a:uFillTx/>
                <a:latin typeface="nCino+Avenir"/>
                <a:ea typeface="+mn-ea"/>
                <a:cs typeface="+mn-cs"/>
              </a:rPr>
              <a:t>Learning Objectives</a:t>
            </a:r>
          </a:p>
        </p:txBody>
      </p:sp>
      <p:sp>
        <p:nvSpPr>
          <p:cNvPr id="4" name="Rectangle: Rounded Corners 7">
            <a:extLst>
              <a:ext uri="{FF2B5EF4-FFF2-40B4-BE49-F238E27FC236}">
                <a16:creationId xmlns:a16="http://schemas.microsoft.com/office/drawing/2014/main" id="{04F25B5C-BC08-2261-CAFC-30D91B158DFF}"/>
              </a:ext>
            </a:extLst>
          </p:cNvPr>
          <p:cNvSpPr/>
          <p:nvPr/>
        </p:nvSpPr>
        <p:spPr>
          <a:xfrm>
            <a:off x="6482322" y="3540823"/>
            <a:ext cx="2462212" cy="249629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100" b="0" i="0" u="none" strike="noStrike" kern="1200" cap="none" spc="0" normalizeH="0" baseline="0" noProof="0">
              <a:ln>
                <a:noFill/>
              </a:ln>
              <a:solidFill>
                <a:srgbClr val="FBF9F6"/>
              </a:solidFill>
              <a:effectLst/>
              <a:uLnTx/>
              <a:uFillTx/>
              <a:latin typeface="nCino+Avenir"/>
              <a:ea typeface="+mn-ea"/>
              <a:cs typeface="+mn-cs"/>
            </a:endParaRPr>
          </a:p>
        </p:txBody>
      </p:sp>
      <p:sp>
        <p:nvSpPr>
          <p:cNvPr id="5" name="Oval 4">
            <a:extLst>
              <a:ext uri="{FF2B5EF4-FFF2-40B4-BE49-F238E27FC236}">
                <a16:creationId xmlns:a16="http://schemas.microsoft.com/office/drawing/2014/main" id="{5585FF19-634F-8A51-3DF1-B0A94E93CE4B}"/>
              </a:ext>
            </a:extLst>
          </p:cNvPr>
          <p:cNvSpPr/>
          <p:nvPr/>
        </p:nvSpPr>
        <p:spPr>
          <a:xfrm>
            <a:off x="6685523" y="3806004"/>
            <a:ext cx="658090" cy="658090"/>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100" b="0" i="0" u="none" strike="noStrike" kern="1200" cap="none" spc="0" normalizeH="0" baseline="0" noProof="0">
              <a:ln>
                <a:noFill/>
              </a:ln>
              <a:solidFill>
                <a:srgbClr val="FBF9F6"/>
              </a:solidFill>
              <a:effectLst/>
              <a:uLnTx/>
              <a:uFillTx/>
              <a:latin typeface="nCino+Avenir"/>
              <a:ea typeface="+mn-ea"/>
              <a:cs typeface="+mn-cs"/>
            </a:endParaRPr>
          </a:p>
        </p:txBody>
      </p:sp>
      <p:sp>
        <p:nvSpPr>
          <p:cNvPr id="6" name="Rectangle: Rounded Corners 7">
            <a:extLst>
              <a:ext uri="{FF2B5EF4-FFF2-40B4-BE49-F238E27FC236}">
                <a16:creationId xmlns:a16="http://schemas.microsoft.com/office/drawing/2014/main" id="{B3A39218-F3DB-ED9F-7AD3-8FF8CEAB800C}"/>
              </a:ext>
            </a:extLst>
          </p:cNvPr>
          <p:cNvSpPr/>
          <p:nvPr/>
        </p:nvSpPr>
        <p:spPr>
          <a:xfrm>
            <a:off x="9224241" y="3540823"/>
            <a:ext cx="2462212" cy="249629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100" b="0" i="0" u="none" strike="noStrike" kern="1200" cap="none" spc="0" normalizeH="0" baseline="0" noProof="0">
              <a:ln>
                <a:noFill/>
              </a:ln>
              <a:solidFill>
                <a:srgbClr val="FBF9F6"/>
              </a:solidFill>
              <a:effectLst/>
              <a:uLnTx/>
              <a:uFillTx/>
              <a:latin typeface="nCino+Avenir"/>
              <a:ea typeface="+mn-ea"/>
              <a:cs typeface="+mn-cs"/>
            </a:endParaRPr>
          </a:p>
        </p:txBody>
      </p:sp>
      <p:sp>
        <p:nvSpPr>
          <p:cNvPr id="7" name="Oval 6">
            <a:extLst>
              <a:ext uri="{FF2B5EF4-FFF2-40B4-BE49-F238E27FC236}">
                <a16:creationId xmlns:a16="http://schemas.microsoft.com/office/drawing/2014/main" id="{DECCCA3D-19BE-F0A6-F170-468BFC845D94}"/>
              </a:ext>
            </a:extLst>
          </p:cNvPr>
          <p:cNvSpPr/>
          <p:nvPr/>
        </p:nvSpPr>
        <p:spPr>
          <a:xfrm>
            <a:off x="9388308" y="3802600"/>
            <a:ext cx="658090" cy="658090"/>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100" b="1" i="0" u="none" strike="noStrike" kern="1200" cap="none" spc="0" normalizeH="0" baseline="0" noProof="0">
              <a:ln>
                <a:noFill/>
              </a:ln>
              <a:solidFill>
                <a:srgbClr val="FBF9F6"/>
              </a:solidFill>
              <a:effectLst/>
              <a:uLnTx/>
              <a:uFillTx/>
              <a:latin typeface="nCino+Avenir"/>
              <a:ea typeface="+mn-ea"/>
              <a:cs typeface="+mn-cs"/>
            </a:endParaRPr>
          </a:p>
        </p:txBody>
      </p:sp>
      <p:sp>
        <p:nvSpPr>
          <p:cNvPr id="9" name="Oval 8">
            <a:extLst>
              <a:ext uri="{FF2B5EF4-FFF2-40B4-BE49-F238E27FC236}">
                <a16:creationId xmlns:a16="http://schemas.microsoft.com/office/drawing/2014/main" id="{1A7241CA-2EB5-BDB1-9AA7-E26988FBF23F}"/>
              </a:ext>
            </a:extLst>
          </p:cNvPr>
          <p:cNvSpPr/>
          <p:nvPr/>
        </p:nvSpPr>
        <p:spPr>
          <a:xfrm>
            <a:off x="1090569" y="3806004"/>
            <a:ext cx="658091" cy="658091"/>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100" b="0" i="0" u="none" strike="noStrike" kern="1200" cap="none" spc="0" normalizeH="0" baseline="0" noProof="0" dirty="0">
              <a:ln>
                <a:noFill/>
              </a:ln>
              <a:solidFill>
                <a:srgbClr val="FBF9F6"/>
              </a:solidFill>
              <a:effectLst/>
              <a:uLnTx/>
              <a:uFillTx/>
              <a:latin typeface="nCino+Avenir"/>
              <a:ea typeface="+mn-ea"/>
              <a:cs typeface="+mn-cs"/>
            </a:endParaRPr>
          </a:p>
        </p:txBody>
      </p:sp>
      <p:sp>
        <p:nvSpPr>
          <p:cNvPr id="10" name="TextBox 9">
            <a:extLst>
              <a:ext uri="{FF2B5EF4-FFF2-40B4-BE49-F238E27FC236}">
                <a16:creationId xmlns:a16="http://schemas.microsoft.com/office/drawing/2014/main" id="{D9358DE3-962E-6571-8A74-85CF34945A58}"/>
              </a:ext>
            </a:extLst>
          </p:cNvPr>
          <p:cNvSpPr txBox="1"/>
          <p:nvPr/>
        </p:nvSpPr>
        <p:spPr>
          <a:xfrm>
            <a:off x="3847020" y="4616493"/>
            <a:ext cx="206289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BF9F6"/>
                </a:solidFill>
                <a:effectLst/>
                <a:uLnTx/>
                <a:uFillTx/>
                <a:latin typeface="nCino+Avenir"/>
                <a:ea typeface="+mn-ea"/>
                <a:cs typeface="+mn-cs"/>
              </a:rPr>
              <a:t>Explore report insights</a:t>
            </a:r>
            <a:endParaRPr kumimoji="0" lang="en-US" sz="1600" b="1" i="0" u="none" strike="noStrike" kern="1200" cap="none" spc="0" normalizeH="0" baseline="0" noProof="0" dirty="0">
              <a:ln>
                <a:noFill/>
              </a:ln>
              <a:solidFill>
                <a:srgbClr val="FBF9F6"/>
              </a:solidFill>
              <a:effectLst/>
              <a:uLnTx/>
              <a:uFillTx/>
              <a:latin typeface="nCino+Avenir"/>
              <a:ea typeface="+mn-ea"/>
              <a:cs typeface="+mn-cs"/>
            </a:endParaRPr>
          </a:p>
        </p:txBody>
      </p:sp>
      <p:sp>
        <p:nvSpPr>
          <p:cNvPr id="15" name="TextBox 14">
            <a:extLst>
              <a:ext uri="{FF2B5EF4-FFF2-40B4-BE49-F238E27FC236}">
                <a16:creationId xmlns:a16="http://schemas.microsoft.com/office/drawing/2014/main" id="{1C7D9674-1377-2CC1-2729-7B719AD00A17}"/>
              </a:ext>
            </a:extLst>
          </p:cNvPr>
          <p:cNvSpPr txBox="1"/>
          <p:nvPr/>
        </p:nvSpPr>
        <p:spPr>
          <a:xfrm>
            <a:off x="6685523" y="4616493"/>
            <a:ext cx="2121593"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BF9F6"/>
                </a:solidFill>
                <a:effectLst/>
                <a:uLnTx/>
                <a:uFillTx/>
                <a:latin typeface="nCino+Avenir"/>
                <a:ea typeface="+mn-ea"/>
                <a:cs typeface="+mn-cs"/>
              </a:rPr>
              <a:t>Analyse how to save time and focus effort</a:t>
            </a:r>
            <a:endParaRPr kumimoji="0" lang="en-US" sz="1600" b="1" i="0" u="none" strike="noStrike" kern="1200" cap="none" spc="0" normalizeH="0" baseline="0" noProof="0" dirty="0">
              <a:ln>
                <a:noFill/>
              </a:ln>
              <a:solidFill>
                <a:srgbClr val="FBF9F6"/>
              </a:solidFill>
              <a:effectLst/>
              <a:uLnTx/>
              <a:uFillTx/>
              <a:latin typeface="nCino+Avenir"/>
              <a:ea typeface="+mn-ea"/>
              <a:cs typeface="+mn-cs"/>
            </a:endParaRPr>
          </a:p>
        </p:txBody>
      </p:sp>
      <p:sp>
        <p:nvSpPr>
          <p:cNvPr id="18" name="TextBox 17">
            <a:extLst>
              <a:ext uri="{FF2B5EF4-FFF2-40B4-BE49-F238E27FC236}">
                <a16:creationId xmlns:a16="http://schemas.microsoft.com/office/drawing/2014/main" id="{B1A4DBD7-CDEA-88EB-CF6E-EEA159F8B58F}"/>
              </a:ext>
            </a:extLst>
          </p:cNvPr>
          <p:cNvSpPr txBox="1"/>
          <p:nvPr/>
        </p:nvSpPr>
        <p:spPr>
          <a:xfrm>
            <a:off x="9460887" y="4617679"/>
            <a:ext cx="1936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BF9F6"/>
                </a:solidFill>
                <a:effectLst/>
                <a:uLnTx/>
                <a:uFillTx/>
                <a:latin typeface="nCino+Avenir"/>
                <a:ea typeface="+mn-ea"/>
                <a:cs typeface="+mn-cs"/>
              </a:rPr>
              <a:t>Explain how to support compliance with confidence</a:t>
            </a:r>
            <a:endParaRPr kumimoji="0" lang="en-US" sz="1600" b="1" i="0" u="none" strike="noStrike" kern="1200" cap="none" spc="0" normalizeH="0" baseline="0" noProof="0" dirty="0">
              <a:ln>
                <a:noFill/>
              </a:ln>
              <a:solidFill>
                <a:srgbClr val="FBF9F6"/>
              </a:solidFill>
              <a:effectLst/>
              <a:uLnTx/>
              <a:uFillTx/>
              <a:latin typeface="nCino+Avenir"/>
              <a:ea typeface="+mn-ea"/>
              <a:cs typeface="+mn-cs"/>
            </a:endParaRPr>
          </a:p>
        </p:txBody>
      </p:sp>
      <p:pic>
        <p:nvPicPr>
          <p:cNvPr id="11" name="Graphic 12" descr="Scales of justice with solid fill">
            <a:extLst>
              <a:ext uri="{FF2B5EF4-FFF2-40B4-BE49-F238E27FC236}">
                <a16:creationId xmlns:a16="http://schemas.microsoft.com/office/drawing/2014/main" id="{5B97FF5E-DF47-BD5C-ED2F-656FCE5C9426}"/>
              </a:ext>
            </a:extLst>
          </p:cNvPr>
          <p:cNvPicPr>
            <a:picLocks noChangeAspect="1"/>
          </p:cNvPicPr>
          <p:nvPr/>
        </p:nvPicPr>
        <p:blipFill>
          <a:blip r:embed="rId3"/>
          <a:srcRect/>
          <a:stretch/>
        </p:blipFill>
        <p:spPr>
          <a:xfrm>
            <a:off x="1184841" y="3910698"/>
            <a:ext cx="457200" cy="457200"/>
          </a:xfrm>
          <a:prstGeom prst="rect">
            <a:avLst/>
          </a:prstGeom>
        </p:spPr>
      </p:pic>
      <p:sp>
        <p:nvSpPr>
          <p:cNvPr id="3" name="Rectangle: Rounded Corners 7">
            <a:extLst>
              <a:ext uri="{FF2B5EF4-FFF2-40B4-BE49-F238E27FC236}">
                <a16:creationId xmlns:a16="http://schemas.microsoft.com/office/drawing/2014/main" id="{64D5A9DB-6F12-33D3-8D90-D83E862A877D}"/>
              </a:ext>
            </a:extLst>
          </p:cNvPr>
          <p:cNvSpPr/>
          <p:nvPr/>
        </p:nvSpPr>
        <p:spPr>
          <a:xfrm>
            <a:off x="935042" y="3542009"/>
            <a:ext cx="2462212" cy="2496295"/>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100" b="0" i="0" u="none" strike="noStrike" kern="1200" cap="none" spc="0" normalizeH="0" baseline="0" noProof="0" dirty="0">
              <a:ln>
                <a:noFill/>
              </a:ln>
              <a:solidFill>
                <a:srgbClr val="FBF9F6"/>
              </a:solidFill>
              <a:effectLst/>
              <a:uLnTx/>
              <a:uFillTx/>
              <a:latin typeface="nCino+Avenir"/>
              <a:ea typeface="+mn-ea"/>
              <a:cs typeface="+mn-cs"/>
            </a:endParaRPr>
          </a:p>
        </p:txBody>
      </p:sp>
      <p:sp>
        <p:nvSpPr>
          <p:cNvPr id="8" name="TextBox 7">
            <a:extLst>
              <a:ext uri="{FF2B5EF4-FFF2-40B4-BE49-F238E27FC236}">
                <a16:creationId xmlns:a16="http://schemas.microsoft.com/office/drawing/2014/main" id="{872E4F55-3B15-ADD8-A107-2A16598C33A7}"/>
              </a:ext>
            </a:extLst>
          </p:cNvPr>
          <p:cNvSpPr txBox="1"/>
          <p:nvPr/>
        </p:nvSpPr>
        <p:spPr>
          <a:xfrm>
            <a:off x="1033333" y="4620886"/>
            <a:ext cx="208874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BF9F6"/>
                </a:solidFill>
                <a:effectLst/>
                <a:uLnTx/>
                <a:uFillTx/>
                <a:latin typeface="nCino+Avenir"/>
                <a:ea typeface="+mn-ea"/>
                <a:cs typeface="+mn-cs"/>
              </a:rPr>
              <a:t>Define red flag indicators</a:t>
            </a:r>
            <a:endParaRPr kumimoji="0" lang="en-US" sz="1600" b="1" i="0" u="none" strike="noStrike" kern="1200" cap="none" spc="0" normalizeH="0" baseline="0" noProof="0" dirty="0">
              <a:ln>
                <a:noFill/>
              </a:ln>
              <a:solidFill>
                <a:srgbClr val="FBF9F6"/>
              </a:solidFill>
              <a:effectLst/>
              <a:uLnTx/>
              <a:uFillTx/>
              <a:latin typeface="nCino+Avenir"/>
              <a:ea typeface="+mn-ea"/>
              <a:cs typeface="+mn-cs"/>
            </a:endParaRPr>
          </a:p>
        </p:txBody>
      </p:sp>
      <p:pic>
        <p:nvPicPr>
          <p:cNvPr id="16" name="Graphic 15" descr="Bar graph with upward trend with solid fill">
            <a:extLst>
              <a:ext uri="{FF2B5EF4-FFF2-40B4-BE49-F238E27FC236}">
                <a16:creationId xmlns:a16="http://schemas.microsoft.com/office/drawing/2014/main" id="{A163D144-719D-6988-FFA1-36DC1EDFAD7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47020" y="3884658"/>
            <a:ext cx="493974" cy="493974"/>
          </a:xfrm>
          <a:prstGeom prst="rect">
            <a:avLst/>
          </a:prstGeom>
        </p:spPr>
      </p:pic>
      <p:sp>
        <p:nvSpPr>
          <p:cNvPr id="19" name="Oval 18">
            <a:extLst>
              <a:ext uri="{FF2B5EF4-FFF2-40B4-BE49-F238E27FC236}">
                <a16:creationId xmlns:a16="http://schemas.microsoft.com/office/drawing/2014/main" id="{5162DD4A-2A6F-95ED-A5C2-66CEA7E88492}"/>
              </a:ext>
            </a:extLst>
          </p:cNvPr>
          <p:cNvSpPr/>
          <p:nvPr/>
        </p:nvSpPr>
        <p:spPr>
          <a:xfrm>
            <a:off x="3767069" y="3802600"/>
            <a:ext cx="658090" cy="658090"/>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100" b="0" i="0" u="none" strike="noStrike" kern="1200" cap="none" spc="0" normalizeH="0" baseline="0" noProof="0">
              <a:ln>
                <a:noFill/>
              </a:ln>
              <a:solidFill>
                <a:srgbClr val="FBF9F6"/>
              </a:solidFill>
              <a:effectLst/>
              <a:uLnTx/>
              <a:uFillTx/>
              <a:latin typeface="nCino+Avenir"/>
              <a:ea typeface="+mn-ea"/>
              <a:cs typeface="+mn-cs"/>
            </a:endParaRPr>
          </a:p>
        </p:txBody>
      </p:sp>
      <p:pic>
        <p:nvPicPr>
          <p:cNvPr id="21" name="Graphic 20" descr="Clipboard Checked with solid fill">
            <a:extLst>
              <a:ext uri="{FF2B5EF4-FFF2-40B4-BE49-F238E27FC236}">
                <a16:creationId xmlns:a16="http://schemas.microsoft.com/office/drawing/2014/main" id="{9BB42C17-CADF-92F9-C771-74E464A11D10}"/>
              </a:ext>
            </a:extLst>
          </p:cNvPr>
          <p:cNvPicPr>
            <a:picLocks noChangeAspect="1"/>
          </p:cNvPicPr>
          <p:nvPr/>
        </p:nvPicPr>
        <p:blipFill>
          <a:blip r:embed="rId5"/>
          <a:stretch>
            <a:fillRect/>
          </a:stretch>
        </p:blipFill>
        <p:spPr>
          <a:xfrm>
            <a:off x="6788662" y="3885935"/>
            <a:ext cx="457200" cy="457200"/>
          </a:xfrm>
          <a:prstGeom prst="rect">
            <a:avLst/>
          </a:prstGeom>
        </p:spPr>
      </p:pic>
      <p:pic>
        <p:nvPicPr>
          <p:cNvPr id="23" name="Graphic 22" descr="Target with solid fill">
            <a:extLst>
              <a:ext uri="{FF2B5EF4-FFF2-40B4-BE49-F238E27FC236}">
                <a16:creationId xmlns:a16="http://schemas.microsoft.com/office/drawing/2014/main" id="{D7CC7740-8FF7-69C2-FD02-BC430E5422F1}"/>
              </a:ext>
            </a:extLst>
          </p:cNvPr>
          <p:cNvPicPr>
            <a:picLocks noChangeAspect="1"/>
          </p:cNvPicPr>
          <p:nvPr/>
        </p:nvPicPr>
        <p:blipFill>
          <a:blip r:embed="rId6"/>
          <a:stretch>
            <a:fillRect/>
          </a:stretch>
        </p:blipFill>
        <p:spPr>
          <a:xfrm>
            <a:off x="9499675" y="3870899"/>
            <a:ext cx="457200" cy="457200"/>
          </a:xfrm>
          <a:prstGeom prst="rect">
            <a:avLst/>
          </a:prstGeom>
        </p:spPr>
      </p:pic>
      <p:pic>
        <p:nvPicPr>
          <p:cNvPr id="24" name="Picture 23">
            <a:extLst>
              <a:ext uri="{FF2B5EF4-FFF2-40B4-BE49-F238E27FC236}">
                <a16:creationId xmlns:a16="http://schemas.microsoft.com/office/drawing/2014/main" id="{ACB6DC5D-EE15-BA1C-E085-27E98DB280D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ECCC3725-FB5E-03F0-5A62-6DBC04A718F7}"/>
              </a:ext>
            </a:extLst>
          </p:cNvPr>
          <p:cNvSpPr txBox="1"/>
          <p:nvPr/>
        </p:nvSpPr>
        <p:spPr>
          <a:xfrm>
            <a:off x="969797" y="2769004"/>
            <a:ext cx="9183832" cy="325089"/>
          </a:xfrm>
          <a:prstGeom prst="rect">
            <a:avLst/>
          </a:prstGeom>
          <a:noFill/>
        </p:spPr>
        <p:txBody>
          <a:bodyPr wrap="square" rtlCol="0">
            <a:spAutoFit/>
          </a:bodyPr>
          <a:lstStyle>
            <a:defPPr>
              <a:defRPr lang="en-US"/>
            </a:defPPr>
            <a:lvl1pPr>
              <a:lnSpc>
                <a:spcPct val="150000"/>
              </a:lnSpc>
              <a:defRPr sz="1100">
                <a:solidFill>
                  <a:schemeClr val="bg1"/>
                </a:solidFill>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BF9F6"/>
                </a:solidFill>
                <a:effectLst/>
                <a:uLnTx/>
                <a:uFillTx/>
                <a:latin typeface="nCino+Avenir"/>
                <a:ea typeface="+mn-ea"/>
                <a:cs typeface="+mn-cs"/>
              </a:rPr>
              <a:t>By the end of this webinar, delegates should be able to:</a:t>
            </a:r>
            <a:endParaRPr kumimoji="0" lang="en-GB" sz="1100" b="0" i="0" u="none" strike="noStrike" kern="1200" cap="none" spc="0" normalizeH="0" baseline="0" noProof="0" dirty="0">
              <a:ln>
                <a:noFill/>
              </a:ln>
              <a:solidFill>
                <a:srgbClr val="FBF9F6"/>
              </a:solidFill>
              <a:effectLst/>
              <a:uLnTx/>
              <a:uFillTx/>
              <a:latin typeface="nCino+Avenir"/>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958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0B475-BF41-CD09-648A-409F6554B664}"/>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48E3358F-F633-F5A5-2B89-21D0F8205002}"/>
              </a:ext>
            </a:extLst>
          </p:cNvPr>
          <p:cNvGrpSpPr/>
          <p:nvPr/>
        </p:nvGrpSpPr>
        <p:grpSpPr>
          <a:xfrm>
            <a:off x="6098082" y="3012890"/>
            <a:ext cx="3212971" cy="2981528"/>
            <a:chOff x="8507613" y="2662584"/>
            <a:chExt cx="3212971" cy="2981528"/>
          </a:xfrm>
        </p:grpSpPr>
        <p:sp>
          <p:nvSpPr>
            <p:cNvPr id="5" name="Rectangle: Rounded Corners 7">
              <a:extLst>
                <a:ext uri="{FF2B5EF4-FFF2-40B4-BE49-F238E27FC236}">
                  <a16:creationId xmlns:a16="http://schemas.microsoft.com/office/drawing/2014/main" id="{51C42241-E384-177C-318A-90557750DC58}"/>
                </a:ext>
              </a:extLst>
            </p:cNvPr>
            <p:cNvSpPr/>
            <p:nvPr/>
          </p:nvSpPr>
          <p:spPr>
            <a:xfrm>
              <a:off x="8507613" y="2662584"/>
              <a:ext cx="3212971" cy="2981528"/>
            </a:xfrm>
            <a:prstGeom prst="roundRect">
              <a:avLst>
                <a:gd name="adj" fmla="val 4405"/>
              </a:avLst>
            </a:prstGeom>
            <a:gradFill flip="none" rotWithShape="1">
              <a:gsLst>
                <a:gs pos="0">
                  <a:schemeClr val="bg1">
                    <a:lumMod val="84000"/>
                    <a:lumOff val="16000"/>
                    <a:alpha val="18000"/>
                  </a:schemeClr>
                </a:gs>
                <a:gs pos="50500">
                  <a:schemeClr val="bg1">
                    <a:alpha val="0"/>
                  </a:schemeClr>
                </a:gs>
                <a:gs pos="100000">
                  <a:schemeClr val="bg1">
                    <a:alpha val="18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pic>
          <p:nvPicPr>
            <p:cNvPr id="6" name="Picture 5">
              <a:extLst>
                <a:ext uri="{FF2B5EF4-FFF2-40B4-BE49-F238E27FC236}">
                  <a16:creationId xmlns:a16="http://schemas.microsoft.com/office/drawing/2014/main" id="{2DD1C90B-F245-BB04-2B4F-D0A665C3DA50}"/>
                </a:ext>
              </a:extLst>
            </p:cNvPr>
            <p:cNvPicPr>
              <a:picLocks noChangeAspect="1"/>
            </p:cNvPicPr>
            <p:nvPr/>
          </p:nvPicPr>
          <p:blipFill>
            <a:blip r:embed="rId3"/>
            <a:srcRect/>
            <a:stretch/>
          </p:blipFill>
          <p:spPr>
            <a:xfrm>
              <a:off x="10793599" y="3750430"/>
              <a:ext cx="604551" cy="724722"/>
            </a:xfrm>
            <a:prstGeom prst="rect">
              <a:avLst/>
            </a:prstGeom>
            <a:solidFill>
              <a:schemeClr val="bg1"/>
            </a:solidFill>
          </p:spPr>
        </p:pic>
      </p:grpSp>
      <p:pic>
        <p:nvPicPr>
          <p:cNvPr id="30" name="Picture 29" descr="A certificate of completion with purple and green stripes&#10;&#10;Description automatically generated">
            <a:extLst>
              <a:ext uri="{FF2B5EF4-FFF2-40B4-BE49-F238E27FC236}">
                <a16:creationId xmlns:a16="http://schemas.microsoft.com/office/drawing/2014/main" id="{5274C9AE-71CE-3239-127E-4BDE7B6857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5180" y="3161553"/>
            <a:ext cx="1879948" cy="2652838"/>
          </a:xfrm>
          <a:prstGeom prst="rect">
            <a:avLst/>
          </a:prstGeom>
          <a:effectLst>
            <a:outerShdw blurRad="63500" algn="ctr" rotWithShape="0">
              <a:prstClr val="black">
                <a:alpha val="10000"/>
              </a:prstClr>
            </a:outerShdw>
          </a:effectLst>
        </p:spPr>
      </p:pic>
      <p:sp>
        <p:nvSpPr>
          <p:cNvPr id="31" name="TextBox 30">
            <a:extLst>
              <a:ext uri="{FF2B5EF4-FFF2-40B4-BE49-F238E27FC236}">
                <a16:creationId xmlns:a16="http://schemas.microsoft.com/office/drawing/2014/main" id="{701807BF-AD95-3FD9-6527-33132000AE0B}"/>
              </a:ext>
            </a:extLst>
          </p:cNvPr>
          <p:cNvSpPr txBox="1"/>
          <p:nvPr/>
        </p:nvSpPr>
        <p:spPr>
          <a:xfrm>
            <a:off x="6098084" y="2173538"/>
            <a:ext cx="5110687" cy="498598"/>
          </a:xfrm>
          <a:prstGeom prst="rect">
            <a:avLst/>
          </a:prstGeom>
          <a:noFill/>
        </p:spPr>
        <p:txBody>
          <a:bodyPr wrap="square">
            <a:spAutoFit/>
          </a:bodyPr>
          <a:lstStyle/>
          <a:p>
            <a:pPr algn="just">
              <a:lnSpc>
                <a:spcPct val="120000"/>
              </a:lnSpc>
            </a:pPr>
            <a:r>
              <a:rPr lang="en-US" sz="1100" dirty="0">
                <a:solidFill>
                  <a:schemeClr val="bg1"/>
                </a:solidFill>
                <a:ea typeface="Open Sans" panose="020B0606030504020204" pitchFamily="34" charset="0"/>
                <a:cs typeface="Open Sans" panose="020B0606030504020204" pitchFamily="34" charset="0"/>
              </a:rPr>
              <a:t>This training is CPD certified. To receive your certificate, please complete the feedback survey that will be sent to you by BIBA following the session. </a:t>
            </a:r>
          </a:p>
        </p:txBody>
      </p:sp>
      <p:sp>
        <p:nvSpPr>
          <p:cNvPr id="32" name="TextBox 31">
            <a:extLst>
              <a:ext uri="{FF2B5EF4-FFF2-40B4-BE49-F238E27FC236}">
                <a16:creationId xmlns:a16="http://schemas.microsoft.com/office/drawing/2014/main" id="{F383BAC1-7191-9979-C00B-2A272F9A3CEA}"/>
              </a:ext>
            </a:extLst>
          </p:cNvPr>
          <p:cNvSpPr txBox="1"/>
          <p:nvPr/>
        </p:nvSpPr>
        <p:spPr>
          <a:xfrm>
            <a:off x="6077820" y="1699040"/>
            <a:ext cx="4114800" cy="400110"/>
          </a:xfrm>
          <a:prstGeom prst="rect">
            <a:avLst/>
          </a:prstGeom>
          <a:noFill/>
        </p:spPr>
        <p:txBody>
          <a:bodyPr wrap="square" rtlCol="0">
            <a:spAutoFit/>
          </a:bodyPr>
          <a:lstStyle/>
          <a:p>
            <a:r>
              <a:rPr lang="en-US" sz="2000" b="1">
                <a:solidFill>
                  <a:schemeClr val="bg1"/>
                </a:solidFill>
                <a:latin typeface="+mj-lt"/>
              </a:rPr>
              <a:t>CPD Certification</a:t>
            </a:r>
          </a:p>
        </p:txBody>
      </p:sp>
      <p:sp>
        <p:nvSpPr>
          <p:cNvPr id="37" name="TextBox 36">
            <a:extLst>
              <a:ext uri="{FF2B5EF4-FFF2-40B4-BE49-F238E27FC236}">
                <a16:creationId xmlns:a16="http://schemas.microsoft.com/office/drawing/2014/main" id="{445E7A96-F50E-52CF-C05E-A905D9404712}"/>
              </a:ext>
            </a:extLst>
          </p:cNvPr>
          <p:cNvSpPr txBox="1"/>
          <p:nvPr/>
        </p:nvSpPr>
        <p:spPr>
          <a:xfrm>
            <a:off x="679566" y="2173932"/>
            <a:ext cx="4334886" cy="3579826"/>
          </a:xfrm>
          <a:prstGeom prst="rect">
            <a:avLst/>
          </a:prstGeom>
          <a:noFill/>
        </p:spPr>
        <p:txBody>
          <a:bodyPr wrap="square" rtlCol="0">
            <a:spAutoFit/>
          </a:bodyPr>
          <a:lstStyle>
            <a:defPPr>
              <a:defRPr lang="en-US"/>
            </a:defPPr>
            <a:lvl1pPr>
              <a:lnSpc>
                <a:spcPct val="150000"/>
              </a:lnSpc>
              <a:defRPr sz="1100">
                <a:solidFill>
                  <a:schemeClr val="bg1"/>
                </a:solidFill>
              </a:defRPr>
            </a:lvl1pPr>
          </a:lstStyle>
          <a:p>
            <a:r>
              <a:rPr lang="en-GB" dirty="0">
                <a:ea typeface="Open Sans" panose="020B0606030504020204" pitchFamily="34" charset="0"/>
                <a:cs typeface="Open Sans" panose="020B0606030504020204" pitchFamily="34" charset="0"/>
              </a:rPr>
              <a:t>Red Flags, Real Risk is just one of many course free to you as part of an nCino subscription. </a:t>
            </a:r>
          </a:p>
          <a:p>
            <a:endParaRPr lang="en-GB" dirty="0">
              <a:ea typeface="Open Sans" panose="020B0606030504020204" pitchFamily="34" charset="0"/>
              <a:cs typeface="Open Sans" panose="020B0606030504020204" pitchFamily="34" charset="0"/>
            </a:endParaRPr>
          </a:p>
          <a:p>
            <a:r>
              <a:rPr lang="en-GB" dirty="0">
                <a:ea typeface="Open Sans" panose="020B0606030504020204" pitchFamily="34" charset="0"/>
                <a:cs typeface="Open Sans" panose="020B0606030504020204" pitchFamily="34" charset="0"/>
              </a:rPr>
              <a:t>If you want to discuss access to our platform or our API integrations for this data plugged into your systems, please reach out to myself after the session. </a:t>
            </a:r>
          </a:p>
          <a:p>
            <a:endParaRPr lang="en-GB" dirty="0">
              <a:ea typeface="Open Sans" panose="020B0606030504020204" pitchFamily="34" charset="0"/>
              <a:cs typeface="Open Sans" panose="020B0606030504020204" pitchFamily="34" charset="0"/>
            </a:endParaRPr>
          </a:p>
          <a:p>
            <a:r>
              <a:rPr lang="en-GB" sz="2000" b="1" dirty="0">
                <a:latin typeface="+mj-lt"/>
              </a:rPr>
              <a:t>BIBA Facility Offer</a:t>
            </a:r>
          </a:p>
          <a:p>
            <a:endParaRPr lang="en-GB" dirty="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GB" dirty="0">
                <a:ea typeface="Open Sans" panose="020B0606030504020204" pitchFamily="34" charset="0"/>
                <a:cs typeface="Open Sans" panose="020B0606030504020204" pitchFamily="34" charset="0"/>
              </a:rPr>
              <a:t>25% discount off list price </a:t>
            </a:r>
          </a:p>
          <a:p>
            <a:pPr marL="171450" indent="-171450">
              <a:buFont typeface="Arial" panose="020B0604020202020204" pitchFamily="34" charset="0"/>
              <a:buChar char="•"/>
            </a:pPr>
            <a:r>
              <a:rPr lang="en-GB" dirty="0">
                <a:ea typeface="Open Sans" panose="020B0606030504020204" pitchFamily="34" charset="0"/>
                <a:cs typeface="Open Sans" panose="020B0606030504020204" pitchFamily="34" charset="0"/>
              </a:rPr>
              <a:t>Attractive multi-seat bundle </a:t>
            </a:r>
          </a:p>
          <a:p>
            <a:pPr marL="171450" indent="-171450">
              <a:buFont typeface="Arial" panose="020B0604020202020204" pitchFamily="34" charset="0"/>
              <a:buChar char="•"/>
            </a:pPr>
            <a:r>
              <a:rPr lang="en-GB" dirty="0">
                <a:ea typeface="Open Sans" panose="020B0606030504020204" pitchFamily="34" charset="0"/>
                <a:cs typeface="Open Sans" panose="020B0606030504020204" pitchFamily="34" charset="0"/>
              </a:rPr>
              <a:t>Dedicated Account team </a:t>
            </a:r>
          </a:p>
          <a:p>
            <a:pPr marL="171450" indent="-171450">
              <a:buFont typeface="Arial" panose="020B0604020202020204" pitchFamily="34" charset="0"/>
              <a:buChar char="•"/>
            </a:pPr>
            <a:r>
              <a:rPr lang="en-GB" dirty="0">
                <a:ea typeface="Open Sans" panose="020B0606030504020204" pitchFamily="34" charset="0"/>
                <a:cs typeface="Open Sans" panose="020B0606030504020204" pitchFamily="34" charset="0"/>
              </a:rPr>
              <a:t>CPD accredited training and full access to Academy</a:t>
            </a:r>
          </a:p>
        </p:txBody>
      </p:sp>
      <p:sp>
        <p:nvSpPr>
          <p:cNvPr id="46" name="TextBox 45">
            <a:extLst>
              <a:ext uri="{FF2B5EF4-FFF2-40B4-BE49-F238E27FC236}">
                <a16:creationId xmlns:a16="http://schemas.microsoft.com/office/drawing/2014/main" id="{E84A35A2-3C7F-938E-C95F-A0ABC565889F}"/>
              </a:ext>
            </a:extLst>
          </p:cNvPr>
          <p:cNvSpPr txBox="1"/>
          <p:nvPr/>
        </p:nvSpPr>
        <p:spPr>
          <a:xfrm>
            <a:off x="674803" y="1730280"/>
            <a:ext cx="4226617" cy="400110"/>
          </a:xfrm>
          <a:prstGeom prst="rect">
            <a:avLst/>
          </a:prstGeom>
          <a:noFill/>
        </p:spPr>
        <p:txBody>
          <a:bodyPr wrap="square" rtlCol="0">
            <a:spAutoFit/>
          </a:bodyPr>
          <a:lstStyle/>
          <a:p>
            <a:r>
              <a:rPr lang="en-US" sz="2000" b="1" dirty="0">
                <a:solidFill>
                  <a:schemeClr val="bg1"/>
                </a:solidFill>
                <a:latin typeface="+mj-lt"/>
              </a:rPr>
              <a:t>Interest in nCino?</a:t>
            </a:r>
          </a:p>
        </p:txBody>
      </p:sp>
      <p:sp>
        <p:nvSpPr>
          <p:cNvPr id="47" name="Title 4">
            <a:extLst>
              <a:ext uri="{FF2B5EF4-FFF2-40B4-BE49-F238E27FC236}">
                <a16:creationId xmlns:a16="http://schemas.microsoft.com/office/drawing/2014/main" id="{2A1BFC21-77C2-1156-021F-99FD1D1BA31F}"/>
              </a:ext>
            </a:extLst>
          </p:cNvPr>
          <p:cNvSpPr txBox="1">
            <a:spLocks/>
          </p:cNvSpPr>
          <p:nvPr/>
        </p:nvSpPr>
        <p:spPr>
          <a:xfrm>
            <a:off x="838200" y="365126"/>
            <a:ext cx="10515600" cy="537994"/>
          </a:xfrm>
          <a:prstGeom prst="rect">
            <a:avLst/>
          </a:prstGeom>
        </p:spPr>
        <p:txBody>
          <a:bodyPr>
            <a:normAutofit fontScale="82500" lnSpcReduction="20000"/>
          </a:bodyPr>
          <a:lstStyle>
            <a:lvl1pPr algn="l" defTabSz="914400" rtl="0" eaLnBrk="1" latinLnBrk="0" hangingPunct="1">
              <a:lnSpc>
                <a:spcPct val="90000"/>
              </a:lnSpc>
              <a:spcBef>
                <a:spcPct val="0"/>
              </a:spcBef>
              <a:buNone/>
              <a:defRPr sz="4400" b="0" i="0" kern="1200">
                <a:solidFill>
                  <a:schemeClr val="bg1"/>
                </a:solidFill>
                <a:latin typeface="nCino+Avenir Md" panose="020B0503020202020204" pitchFamily="34" charset="0"/>
                <a:ea typeface="+mj-ea"/>
                <a:cs typeface="nCino+Avenir Md" panose="020B0503020202020204" pitchFamily="34" charset="0"/>
              </a:defRPr>
            </a:lvl1pPr>
          </a:lstStyle>
          <a:p>
            <a:r>
              <a:rPr lang="en-US" b="1" dirty="0">
                <a:latin typeface="+mj-lt"/>
              </a:rPr>
              <a:t>Next Steps</a:t>
            </a:r>
          </a:p>
        </p:txBody>
      </p:sp>
      <p:cxnSp>
        <p:nvCxnSpPr>
          <p:cNvPr id="49" name="Straight Connector 48">
            <a:extLst>
              <a:ext uri="{FF2B5EF4-FFF2-40B4-BE49-F238E27FC236}">
                <a16:creationId xmlns:a16="http://schemas.microsoft.com/office/drawing/2014/main" id="{119BFB8F-EE2F-D1E2-D8F6-66E59528E6A7}"/>
              </a:ext>
            </a:extLst>
          </p:cNvPr>
          <p:cNvCxnSpPr/>
          <p:nvPr/>
        </p:nvCxnSpPr>
        <p:spPr>
          <a:xfrm flipV="1">
            <a:off x="5595388" y="1730280"/>
            <a:ext cx="0" cy="4284000"/>
          </a:xfrm>
          <a:prstGeom prst="line">
            <a:avLst/>
          </a:prstGeom>
          <a:ln w="12700">
            <a:solidFill>
              <a:srgbClr val="E1E4E8">
                <a:alpha val="13000"/>
              </a:srgbClr>
            </a:solidFill>
          </a:ln>
        </p:spPr>
        <p:style>
          <a:lnRef idx="2">
            <a:schemeClr val="accent1"/>
          </a:lnRef>
          <a:fillRef idx="0">
            <a:schemeClr val="accent1"/>
          </a:fillRef>
          <a:effectRef idx="1">
            <a:schemeClr val="accent1"/>
          </a:effectRef>
          <a:fontRef idx="minor">
            <a:schemeClr val="tx1"/>
          </a:fontRef>
        </p:style>
      </p:cxnSp>
      <p:grpSp>
        <p:nvGrpSpPr>
          <p:cNvPr id="75" name="Group 74">
            <a:extLst>
              <a:ext uri="{FF2B5EF4-FFF2-40B4-BE49-F238E27FC236}">
                <a16:creationId xmlns:a16="http://schemas.microsoft.com/office/drawing/2014/main" id="{B65C1B3A-286F-A6FB-2C52-3FF12D00C6A5}"/>
              </a:ext>
            </a:extLst>
          </p:cNvPr>
          <p:cNvGrpSpPr/>
          <p:nvPr/>
        </p:nvGrpSpPr>
        <p:grpSpPr>
          <a:xfrm>
            <a:off x="-6717982" y="699104"/>
            <a:ext cx="4695928" cy="4818257"/>
            <a:chOff x="617616" y="595142"/>
            <a:chExt cx="4695928" cy="4818257"/>
          </a:xfrm>
        </p:grpSpPr>
        <p:sp>
          <p:nvSpPr>
            <p:cNvPr id="34" name="Oval 33">
              <a:extLst>
                <a:ext uri="{FF2B5EF4-FFF2-40B4-BE49-F238E27FC236}">
                  <a16:creationId xmlns:a16="http://schemas.microsoft.com/office/drawing/2014/main" id="{1909F752-5DF5-9E5A-EEE3-EAE55D4DD895}"/>
                </a:ext>
              </a:extLst>
            </p:cNvPr>
            <p:cNvSpPr/>
            <p:nvPr/>
          </p:nvSpPr>
          <p:spPr>
            <a:xfrm>
              <a:off x="4212643" y="3145258"/>
              <a:ext cx="130629" cy="130629"/>
            </a:xfrm>
            <a:prstGeom prst="ellipse">
              <a:avLst/>
            </a:prstGeom>
            <a:solidFill>
              <a:srgbClr val="FE4E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6" name="Oval 35">
              <a:extLst>
                <a:ext uri="{FF2B5EF4-FFF2-40B4-BE49-F238E27FC236}">
                  <a16:creationId xmlns:a16="http://schemas.microsoft.com/office/drawing/2014/main" id="{54E99E2C-417A-8554-01E6-34D8A0B945E6}"/>
                </a:ext>
              </a:extLst>
            </p:cNvPr>
            <p:cNvSpPr/>
            <p:nvPr/>
          </p:nvSpPr>
          <p:spPr>
            <a:xfrm>
              <a:off x="4212643" y="3571016"/>
              <a:ext cx="130629" cy="130629"/>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9" name="Oval 38">
              <a:extLst>
                <a:ext uri="{FF2B5EF4-FFF2-40B4-BE49-F238E27FC236}">
                  <a16:creationId xmlns:a16="http://schemas.microsoft.com/office/drawing/2014/main" id="{324BACB2-D478-85D7-AA6B-A4EE7395C91E}"/>
                </a:ext>
              </a:extLst>
            </p:cNvPr>
            <p:cNvSpPr/>
            <p:nvPr/>
          </p:nvSpPr>
          <p:spPr>
            <a:xfrm>
              <a:off x="4212643" y="3996774"/>
              <a:ext cx="130629" cy="130629"/>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1" name="Oval 40">
              <a:extLst>
                <a:ext uri="{FF2B5EF4-FFF2-40B4-BE49-F238E27FC236}">
                  <a16:creationId xmlns:a16="http://schemas.microsoft.com/office/drawing/2014/main" id="{2818CC3E-F796-B46A-B6C7-3B67B1352C77}"/>
                </a:ext>
              </a:extLst>
            </p:cNvPr>
            <p:cNvSpPr/>
            <p:nvPr/>
          </p:nvSpPr>
          <p:spPr>
            <a:xfrm>
              <a:off x="4212643" y="4425746"/>
              <a:ext cx="130629" cy="130629"/>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3" name="Oval 42">
              <a:extLst>
                <a:ext uri="{FF2B5EF4-FFF2-40B4-BE49-F238E27FC236}">
                  <a16:creationId xmlns:a16="http://schemas.microsoft.com/office/drawing/2014/main" id="{525B7E45-E688-1E70-6FD1-C0448DEE96F4}"/>
                </a:ext>
              </a:extLst>
            </p:cNvPr>
            <p:cNvSpPr/>
            <p:nvPr/>
          </p:nvSpPr>
          <p:spPr>
            <a:xfrm>
              <a:off x="4212643" y="4849155"/>
              <a:ext cx="130629" cy="130629"/>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5" name="Oval 44">
              <a:extLst>
                <a:ext uri="{FF2B5EF4-FFF2-40B4-BE49-F238E27FC236}">
                  <a16:creationId xmlns:a16="http://schemas.microsoft.com/office/drawing/2014/main" id="{230F60BA-9712-6F20-FC32-B3311974784E}"/>
                </a:ext>
              </a:extLst>
            </p:cNvPr>
            <p:cNvSpPr/>
            <p:nvPr/>
          </p:nvSpPr>
          <p:spPr>
            <a:xfrm>
              <a:off x="4212643" y="5282770"/>
              <a:ext cx="130629" cy="130629"/>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4" name="Rectangle: Rounded Corners 7">
              <a:extLst>
                <a:ext uri="{FF2B5EF4-FFF2-40B4-BE49-F238E27FC236}">
                  <a16:creationId xmlns:a16="http://schemas.microsoft.com/office/drawing/2014/main" id="{E42C9541-4B32-3FA6-4BA1-A9B43ABA21A7}"/>
                </a:ext>
              </a:extLst>
            </p:cNvPr>
            <p:cNvSpPr/>
            <p:nvPr/>
          </p:nvSpPr>
          <p:spPr>
            <a:xfrm>
              <a:off x="3054532" y="595142"/>
              <a:ext cx="2154998" cy="2268141"/>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55" name="Oval 54">
              <a:extLst>
                <a:ext uri="{FF2B5EF4-FFF2-40B4-BE49-F238E27FC236}">
                  <a16:creationId xmlns:a16="http://schemas.microsoft.com/office/drawing/2014/main" id="{D562B32F-CC44-7AC5-1DCA-EE9DB6A71B48}"/>
                </a:ext>
              </a:extLst>
            </p:cNvPr>
            <p:cNvSpPr/>
            <p:nvPr/>
          </p:nvSpPr>
          <p:spPr>
            <a:xfrm>
              <a:off x="3257733" y="860323"/>
              <a:ext cx="658090" cy="658090"/>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56" name="Rectangle: Rounded Corners 7">
              <a:extLst>
                <a:ext uri="{FF2B5EF4-FFF2-40B4-BE49-F238E27FC236}">
                  <a16:creationId xmlns:a16="http://schemas.microsoft.com/office/drawing/2014/main" id="{B99A8238-300D-AE60-0646-608DF4AE1DE5}"/>
                </a:ext>
              </a:extLst>
            </p:cNvPr>
            <p:cNvSpPr/>
            <p:nvPr/>
          </p:nvSpPr>
          <p:spPr>
            <a:xfrm>
              <a:off x="617616" y="3145258"/>
              <a:ext cx="2154998" cy="2268141"/>
            </a:xfrm>
            <a:prstGeom prst="roundRect">
              <a:avLst>
                <a:gd name="adj" fmla="val 9269"/>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w="12700">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57" name="Oval 56">
              <a:extLst>
                <a:ext uri="{FF2B5EF4-FFF2-40B4-BE49-F238E27FC236}">
                  <a16:creationId xmlns:a16="http://schemas.microsoft.com/office/drawing/2014/main" id="{B2B898A2-0786-B334-C68D-E2221459E03C}"/>
                </a:ext>
              </a:extLst>
            </p:cNvPr>
            <p:cNvSpPr/>
            <p:nvPr/>
          </p:nvSpPr>
          <p:spPr>
            <a:xfrm>
              <a:off x="820817" y="3410439"/>
              <a:ext cx="658090" cy="658090"/>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58" name="Rectangle: Rounded Corners 6">
              <a:extLst>
                <a:ext uri="{FF2B5EF4-FFF2-40B4-BE49-F238E27FC236}">
                  <a16:creationId xmlns:a16="http://schemas.microsoft.com/office/drawing/2014/main" id="{AEEE35A2-9296-420E-F6B2-9748F567983B}"/>
                </a:ext>
              </a:extLst>
            </p:cNvPr>
            <p:cNvSpPr/>
            <p:nvPr/>
          </p:nvSpPr>
          <p:spPr>
            <a:xfrm>
              <a:off x="622468" y="595142"/>
              <a:ext cx="2154998" cy="2268141"/>
            </a:xfrm>
            <a:prstGeom prst="roundRect">
              <a:avLst>
                <a:gd name="adj" fmla="val 926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9" name="Oval 58">
              <a:extLst>
                <a:ext uri="{FF2B5EF4-FFF2-40B4-BE49-F238E27FC236}">
                  <a16:creationId xmlns:a16="http://schemas.microsoft.com/office/drawing/2014/main" id="{A8C36505-95AB-D604-3FF2-50F25D8C3541}"/>
                </a:ext>
              </a:extLst>
            </p:cNvPr>
            <p:cNvSpPr/>
            <p:nvPr/>
          </p:nvSpPr>
          <p:spPr>
            <a:xfrm>
              <a:off x="825669" y="860323"/>
              <a:ext cx="658091" cy="658091"/>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60" name="TextBox 59">
              <a:extLst>
                <a:ext uri="{FF2B5EF4-FFF2-40B4-BE49-F238E27FC236}">
                  <a16:creationId xmlns:a16="http://schemas.microsoft.com/office/drawing/2014/main" id="{D8A7B7A1-2101-8E7A-91C2-5591BEF01283}"/>
                </a:ext>
              </a:extLst>
            </p:cNvPr>
            <p:cNvSpPr txBox="1"/>
            <p:nvPr/>
          </p:nvSpPr>
          <p:spPr>
            <a:xfrm>
              <a:off x="825669" y="1670812"/>
              <a:ext cx="1622085" cy="584775"/>
            </a:xfrm>
            <a:prstGeom prst="rect">
              <a:avLst/>
            </a:prstGeom>
            <a:noFill/>
          </p:spPr>
          <p:txBody>
            <a:bodyPr wrap="square" rtlCol="0">
              <a:spAutoFit/>
            </a:bodyPr>
            <a:lstStyle/>
            <a:p>
              <a:r>
                <a:rPr lang="en-US" sz="1600" b="1" dirty="0">
                  <a:solidFill>
                    <a:schemeClr val="bg1"/>
                  </a:solidFill>
                </a:rPr>
                <a:t>Understand Ecosystems</a:t>
              </a:r>
            </a:p>
          </p:txBody>
        </p:sp>
        <p:pic>
          <p:nvPicPr>
            <p:cNvPr id="62" name="Graphic 61">
              <a:extLst>
                <a:ext uri="{FF2B5EF4-FFF2-40B4-BE49-F238E27FC236}">
                  <a16:creationId xmlns:a16="http://schemas.microsoft.com/office/drawing/2014/main" id="{78B40AC7-5710-7594-2136-06A2A866074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94556" y="1017635"/>
              <a:ext cx="360000" cy="360000"/>
            </a:xfrm>
            <a:prstGeom prst="rect">
              <a:avLst/>
            </a:prstGeom>
          </p:spPr>
        </p:pic>
        <p:sp>
          <p:nvSpPr>
            <p:cNvPr id="63" name="TextBox 62">
              <a:extLst>
                <a:ext uri="{FF2B5EF4-FFF2-40B4-BE49-F238E27FC236}">
                  <a16:creationId xmlns:a16="http://schemas.microsoft.com/office/drawing/2014/main" id="{9A44A194-7E27-9AA9-7C00-41AA06AF625B}"/>
                </a:ext>
              </a:extLst>
            </p:cNvPr>
            <p:cNvSpPr txBox="1"/>
            <p:nvPr/>
          </p:nvSpPr>
          <p:spPr>
            <a:xfrm>
              <a:off x="3257733" y="1670812"/>
              <a:ext cx="1936659" cy="584775"/>
            </a:xfrm>
            <a:prstGeom prst="rect">
              <a:avLst/>
            </a:prstGeom>
            <a:noFill/>
          </p:spPr>
          <p:txBody>
            <a:bodyPr wrap="square" rtlCol="0">
              <a:spAutoFit/>
            </a:bodyPr>
            <a:lstStyle/>
            <a:p>
              <a:r>
                <a:rPr lang="en-US" sz="1600" b="1" dirty="0">
                  <a:solidFill>
                    <a:schemeClr val="bg1"/>
                  </a:solidFill>
                </a:rPr>
                <a:t>Create Bespoke Watchlists</a:t>
              </a:r>
            </a:p>
          </p:txBody>
        </p:sp>
        <p:pic>
          <p:nvPicPr>
            <p:cNvPr id="65" name="Graphic 64">
              <a:extLst>
                <a:ext uri="{FF2B5EF4-FFF2-40B4-BE49-F238E27FC236}">
                  <a16:creationId xmlns:a16="http://schemas.microsoft.com/office/drawing/2014/main" id="{3D13FA18-2382-EE01-2B24-0D1C2A29A6E2}"/>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3406778" y="1009368"/>
              <a:ext cx="360000" cy="360000"/>
            </a:xfrm>
            <a:prstGeom prst="rect">
              <a:avLst/>
            </a:prstGeom>
          </p:spPr>
        </p:pic>
        <p:sp>
          <p:nvSpPr>
            <p:cNvPr id="66" name="TextBox 65">
              <a:extLst>
                <a:ext uri="{FF2B5EF4-FFF2-40B4-BE49-F238E27FC236}">
                  <a16:creationId xmlns:a16="http://schemas.microsoft.com/office/drawing/2014/main" id="{DDBF70A7-4F84-1A63-2C5A-D7435E1AAC91}"/>
                </a:ext>
              </a:extLst>
            </p:cNvPr>
            <p:cNvSpPr txBox="1"/>
            <p:nvPr/>
          </p:nvSpPr>
          <p:spPr>
            <a:xfrm>
              <a:off x="820817" y="4220928"/>
              <a:ext cx="1936659" cy="584775"/>
            </a:xfrm>
            <a:prstGeom prst="rect">
              <a:avLst/>
            </a:prstGeom>
            <a:noFill/>
          </p:spPr>
          <p:txBody>
            <a:bodyPr wrap="square" rtlCol="0">
              <a:spAutoFit/>
            </a:bodyPr>
            <a:lstStyle/>
            <a:p>
              <a:r>
                <a:rPr lang="en-US" sz="1600" b="1" dirty="0">
                  <a:solidFill>
                    <a:schemeClr val="bg1"/>
                  </a:solidFill>
                </a:rPr>
                <a:t>Advanced Prospecting</a:t>
              </a:r>
            </a:p>
          </p:txBody>
        </p:sp>
        <p:pic>
          <p:nvPicPr>
            <p:cNvPr id="68" name="Graphic 67">
              <a:extLst>
                <a:ext uri="{FF2B5EF4-FFF2-40B4-BE49-F238E27FC236}">
                  <a16:creationId xmlns:a16="http://schemas.microsoft.com/office/drawing/2014/main" id="{9647CCC8-47B9-63AB-8605-446EE421D76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969862" y="3559484"/>
              <a:ext cx="360000" cy="360000"/>
            </a:xfrm>
            <a:prstGeom prst="rect">
              <a:avLst/>
            </a:prstGeom>
          </p:spPr>
        </p:pic>
        <p:sp>
          <p:nvSpPr>
            <p:cNvPr id="69" name="Rectangle: Rounded Corners 6">
              <a:extLst>
                <a:ext uri="{FF2B5EF4-FFF2-40B4-BE49-F238E27FC236}">
                  <a16:creationId xmlns:a16="http://schemas.microsoft.com/office/drawing/2014/main" id="{956A7439-4401-853E-59F8-D5B518D09EDB}"/>
                </a:ext>
              </a:extLst>
            </p:cNvPr>
            <p:cNvSpPr/>
            <p:nvPr/>
          </p:nvSpPr>
          <p:spPr>
            <a:xfrm>
              <a:off x="3054532" y="3145258"/>
              <a:ext cx="2154998" cy="2268141"/>
            </a:xfrm>
            <a:prstGeom prst="roundRect">
              <a:avLst>
                <a:gd name="adj" fmla="val 926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0" name="Oval 69">
              <a:extLst>
                <a:ext uri="{FF2B5EF4-FFF2-40B4-BE49-F238E27FC236}">
                  <a16:creationId xmlns:a16="http://schemas.microsoft.com/office/drawing/2014/main" id="{6BE61ED1-5BA0-DCD7-0547-3AD8685F1A00}"/>
                </a:ext>
              </a:extLst>
            </p:cNvPr>
            <p:cNvSpPr/>
            <p:nvPr/>
          </p:nvSpPr>
          <p:spPr>
            <a:xfrm>
              <a:off x="3257733" y="3410439"/>
              <a:ext cx="658091" cy="658091"/>
            </a:xfrm>
            <a:prstGeom prst="ellipse">
              <a:avLst/>
            </a:prstGeom>
            <a:gradFill flip="none" rotWithShape="1">
              <a:gsLst>
                <a:gs pos="0">
                  <a:schemeClr val="bg1">
                    <a:alpha val="12000"/>
                  </a:schemeClr>
                </a:gs>
                <a:gs pos="50500">
                  <a:schemeClr val="bg1">
                    <a:alpha val="0"/>
                  </a:schemeClr>
                </a:gs>
                <a:gs pos="100000">
                  <a:schemeClr val="bg1">
                    <a:alpha val="13000"/>
                  </a:schemeClr>
                </a:gs>
              </a:gsLst>
              <a:path path="circle">
                <a:fillToRect l="100000" t="100000"/>
              </a:path>
              <a:tileRect r="-100000" b="-100000"/>
            </a:gradFill>
            <a:ln>
              <a:gradFill>
                <a:gsLst>
                  <a:gs pos="0">
                    <a:schemeClr val="bg1">
                      <a:alpha val="12000"/>
                    </a:schemeClr>
                  </a:gs>
                  <a:gs pos="50500">
                    <a:schemeClr val="bg1">
                      <a:alpha val="0"/>
                    </a:schemeClr>
                  </a:gs>
                  <a:gs pos="100000">
                    <a:schemeClr val="bg1">
                      <a:alpha val="35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100">
                <a:solidFill>
                  <a:schemeClr val="bg1"/>
                </a:solidFill>
              </a:endParaRPr>
            </a:p>
          </p:txBody>
        </p:sp>
        <p:sp>
          <p:nvSpPr>
            <p:cNvPr id="71" name="TextBox 70">
              <a:extLst>
                <a:ext uri="{FF2B5EF4-FFF2-40B4-BE49-F238E27FC236}">
                  <a16:creationId xmlns:a16="http://schemas.microsoft.com/office/drawing/2014/main" id="{EE934EE7-72BB-CBEE-9C4C-7B3908E28263}"/>
                </a:ext>
              </a:extLst>
            </p:cNvPr>
            <p:cNvSpPr txBox="1"/>
            <p:nvPr/>
          </p:nvSpPr>
          <p:spPr>
            <a:xfrm>
              <a:off x="3257733" y="4220928"/>
              <a:ext cx="2055811" cy="584775"/>
            </a:xfrm>
            <a:prstGeom prst="rect">
              <a:avLst/>
            </a:prstGeom>
            <a:noFill/>
          </p:spPr>
          <p:txBody>
            <a:bodyPr wrap="square" rtlCol="0">
              <a:spAutoFit/>
            </a:bodyPr>
            <a:lstStyle/>
            <a:p>
              <a:r>
                <a:rPr lang="en-US" sz="1600" b="1" dirty="0">
                  <a:solidFill>
                    <a:schemeClr val="bg1"/>
                  </a:solidFill>
                </a:rPr>
                <a:t>Refining Your Newsfeed</a:t>
              </a:r>
            </a:p>
          </p:txBody>
        </p:sp>
        <p:pic>
          <p:nvPicPr>
            <p:cNvPr id="73" name="Graphic 72">
              <a:extLst>
                <a:ext uri="{FF2B5EF4-FFF2-40B4-BE49-F238E27FC236}">
                  <a16:creationId xmlns:a16="http://schemas.microsoft.com/office/drawing/2014/main" id="{9A21C905-5D32-A2A4-18E1-F27A43D05543}"/>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3406778" y="3559484"/>
              <a:ext cx="360000" cy="360000"/>
            </a:xfrm>
            <a:prstGeom prst="rect">
              <a:avLst/>
            </a:prstGeom>
          </p:spPr>
        </p:pic>
      </p:grpSp>
      <p:pic>
        <p:nvPicPr>
          <p:cNvPr id="8" name="Picture 7">
            <a:extLst>
              <a:ext uri="{FF2B5EF4-FFF2-40B4-BE49-F238E27FC236}">
                <a16:creationId xmlns:a16="http://schemas.microsoft.com/office/drawing/2014/main" id="{0A8FA9B6-71D3-E6B8-0512-2A7AFBB6E1D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6921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0DED52D4-BA47-8A7B-8F38-A18299EAEEE0}"/>
              </a:ext>
            </a:extLst>
          </p:cNvPr>
          <p:cNvSpPr txBox="1">
            <a:spLocks/>
          </p:cNvSpPr>
          <p:nvPr/>
        </p:nvSpPr>
        <p:spPr>
          <a:xfrm>
            <a:off x="838200" y="365126"/>
            <a:ext cx="10515600" cy="537994"/>
          </a:xfrm>
          <a:prstGeom prst="rect">
            <a:avLst/>
          </a:prstGeom>
        </p:spPr>
        <p:txBody>
          <a:bodyPr>
            <a:normAutofit fontScale="82500" lnSpcReduction="20000"/>
          </a:bodyPr>
          <a:lstStyle>
            <a:lvl1pPr algn="l" defTabSz="914400" rtl="0" eaLnBrk="1" latinLnBrk="0" hangingPunct="1">
              <a:lnSpc>
                <a:spcPct val="90000"/>
              </a:lnSpc>
              <a:spcBef>
                <a:spcPct val="0"/>
              </a:spcBef>
              <a:buNone/>
              <a:defRPr sz="4400" b="0" i="0" kern="1200">
                <a:solidFill>
                  <a:schemeClr val="bg1"/>
                </a:solidFill>
                <a:latin typeface="nCino+Avenir Md" panose="020B0503020202020204" pitchFamily="34" charset="0"/>
                <a:ea typeface="+mj-ea"/>
                <a:cs typeface="nCino+Avenir Md" panose="020B0503020202020204" pitchFamily="34" charset="0"/>
              </a:defRPr>
            </a:lvl1pPr>
          </a:lstStyle>
          <a:p>
            <a:r>
              <a:rPr lang="en-US" b="1" dirty="0">
                <a:latin typeface="+mj-lt"/>
              </a:rPr>
              <a:t>Interested in hearing more?</a:t>
            </a:r>
          </a:p>
        </p:txBody>
      </p:sp>
      <p:pic>
        <p:nvPicPr>
          <p:cNvPr id="5" name="Picture 4">
            <a:extLst>
              <a:ext uri="{FF2B5EF4-FFF2-40B4-BE49-F238E27FC236}">
                <a16:creationId xmlns:a16="http://schemas.microsoft.com/office/drawing/2014/main" id="{3C3A86D0-0BCF-B9A3-AF5C-89F24ED8199D}"/>
              </a:ext>
            </a:extLst>
          </p:cNvPr>
          <p:cNvPicPr>
            <a:picLocks noChangeAspect="1"/>
          </p:cNvPicPr>
          <p:nvPr/>
        </p:nvPicPr>
        <p:blipFill>
          <a:blip r:embed="rId2"/>
          <a:stretch>
            <a:fillRect/>
          </a:stretch>
        </p:blipFill>
        <p:spPr>
          <a:xfrm>
            <a:off x="1050760" y="2198572"/>
            <a:ext cx="4568990" cy="2387297"/>
          </a:xfrm>
          <a:prstGeom prst="rect">
            <a:avLst/>
          </a:prstGeom>
        </p:spPr>
      </p:pic>
      <p:pic>
        <p:nvPicPr>
          <p:cNvPr id="7" name="Picture 6">
            <a:extLst>
              <a:ext uri="{FF2B5EF4-FFF2-40B4-BE49-F238E27FC236}">
                <a16:creationId xmlns:a16="http://schemas.microsoft.com/office/drawing/2014/main" id="{D8B16756-5961-7FAF-B81D-E9856A141850}"/>
              </a:ext>
            </a:extLst>
          </p:cNvPr>
          <p:cNvPicPr>
            <a:picLocks noChangeAspect="1"/>
          </p:cNvPicPr>
          <p:nvPr/>
        </p:nvPicPr>
        <p:blipFill>
          <a:blip r:embed="rId3"/>
          <a:stretch>
            <a:fillRect/>
          </a:stretch>
        </p:blipFill>
        <p:spPr>
          <a:xfrm>
            <a:off x="6722646" y="2198572"/>
            <a:ext cx="4568990" cy="2387296"/>
          </a:xfrm>
          <a:prstGeom prst="rect">
            <a:avLst/>
          </a:prstGeom>
        </p:spPr>
      </p:pic>
      <p:sp>
        <p:nvSpPr>
          <p:cNvPr id="11" name="TextBox 10">
            <a:extLst>
              <a:ext uri="{FF2B5EF4-FFF2-40B4-BE49-F238E27FC236}">
                <a16:creationId xmlns:a16="http://schemas.microsoft.com/office/drawing/2014/main" id="{636256F4-E1E4-7731-6F59-9D8177B47506}"/>
              </a:ext>
            </a:extLst>
          </p:cNvPr>
          <p:cNvSpPr txBox="1"/>
          <p:nvPr/>
        </p:nvSpPr>
        <p:spPr>
          <a:xfrm>
            <a:off x="2360997" y="935897"/>
            <a:ext cx="7973628" cy="646331"/>
          </a:xfrm>
          <a:prstGeom prst="rect">
            <a:avLst/>
          </a:prstGeom>
          <a:noFill/>
        </p:spPr>
        <p:txBody>
          <a:bodyPr wrap="square" rtlCol="0">
            <a:spAutoFit/>
          </a:bodyPr>
          <a:lstStyle/>
          <a:p>
            <a:pPr algn="ctr"/>
            <a:r>
              <a:rPr lang="en-GB" dirty="0">
                <a:solidFill>
                  <a:schemeClr val="bg1"/>
                </a:solidFill>
              </a:rPr>
              <a:t>Join our expert panel to discover how nCino supports businesses of every size, from Large corporate to independent brokers</a:t>
            </a:r>
          </a:p>
        </p:txBody>
      </p:sp>
      <p:sp>
        <p:nvSpPr>
          <p:cNvPr id="12" name="TextBox 11">
            <a:extLst>
              <a:ext uri="{FF2B5EF4-FFF2-40B4-BE49-F238E27FC236}">
                <a16:creationId xmlns:a16="http://schemas.microsoft.com/office/drawing/2014/main" id="{5EC6B0E9-8A1A-88E7-EA77-5C8C080066D7}"/>
              </a:ext>
            </a:extLst>
          </p:cNvPr>
          <p:cNvSpPr txBox="1"/>
          <p:nvPr/>
        </p:nvSpPr>
        <p:spPr>
          <a:xfrm>
            <a:off x="1461837" y="4931939"/>
            <a:ext cx="4062662" cy="923330"/>
          </a:xfrm>
          <a:prstGeom prst="rect">
            <a:avLst/>
          </a:prstGeom>
          <a:noFill/>
        </p:spPr>
        <p:txBody>
          <a:bodyPr wrap="square" rtlCol="0">
            <a:spAutoFit/>
          </a:bodyPr>
          <a:lstStyle/>
          <a:p>
            <a:pPr algn="ctr"/>
            <a:r>
              <a:rPr lang="en-GB" dirty="0">
                <a:solidFill>
                  <a:schemeClr val="bg1"/>
                </a:solidFill>
              </a:rPr>
              <a:t>Tuesday 27</a:t>
            </a:r>
            <a:r>
              <a:rPr lang="en-GB" baseline="30000" dirty="0">
                <a:solidFill>
                  <a:schemeClr val="bg1"/>
                </a:solidFill>
              </a:rPr>
              <a:t>th</a:t>
            </a:r>
            <a:r>
              <a:rPr lang="en-GB" dirty="0">
                <a:solidFill>
                  <a:schemeClr val="bg1"/>
                </a:solidFill>
              </a:rPr>
              <a:t> October 2026 </a:t>
            </a:r>
          </a:p>
          <a:p>
            <a:pPr algn="ctr"/>
            <a:r>
              <a:rPr lang="en-GB" dirty="0">
                <a:solidFill>
                  <a:schemeClr val="bg1"/>
                </a:solidFill>
              </a:rPr>
              <a:t>12pm – 2pm </a:t>
            </a:r>
          </a:p>
          <a:p>
            <a:pPr algn="ctr"/>
            <a:r>
              <a:rPr lang="en-GB" dirty="0">
                <a:solidFill>
                  <a:schemeClr val="bg1"/>
                </a:solidFill>
              </a:rPr>
              <a:t>Hotel Du Vin, Birmingham </a:t>
            </a:r>
          </a:p>
        </p:txBody>
      </p:sp>
      <p:sp>
        <p:nvSpPr>
          <p:cNvPr id="14" name="TextBox 13">
            <a:extLst>
              <a:ext uri="{FF2B5EF4-FFF2-40B4-BE49-F238E27FC236}">
                <a16:creationId xmlns:a16="http://schemas.microsoft.com/office/drawing/2014/main" id="{07043028-20F7-8091-70B4-B424883008AF}"/>
              </a:ext>
            </a:extLst>
          </p:cNvPr>
          <p:cNvSpPr txBox="1"/>
          <p:nvPr/>
        </p:nvSpPr>
        <p:spPr>
          <a:xfrm>
            <a:off x="7291138" y="4931938"/>
            <a:ext cx="4062662" cy="923330"/>
          </a:xfrm>
          <a:prstGeom prst="rect">
            <a:avLst/>
          </a:prstGeom>
          <a:noFill/>
        </p:spPr>
        <p:txBody>
          <a:bodyPr wrap="square" rtlCol="0">
            <a:spAutoFit/>
          </a:bodyPr>
          <a:lstStyle/>
          <a:p>
            <a:pPr algn="ctr"/>
            <a:r>
              <a:rPr lang="en-GB" dirty="0">
                <a:solidFill>
                  <a:schemeClr val="bg1"/>
                </a:solidFill>
              </a:rPr>
              <a:t>Tuesday 3</a:t>
            </a:r>
            <a:r>
              <a:rPr lang="en-GB" baseline="30000" dirty="0">
                <a:solidFill>
                  <a:schemeClr val="bg1"/>
                </a:solidFill>
              </a:rPr>
              <a:t>rd</a:t>
            </a:r>
            <a:r>
              <a:rPr lang="en-GB" dirty="0">
                <a:solidFill>
                  <a:schemeClr val="bg1"/>
                </a:solidFill>
              </a:rPr>
              <a:t> November 2026 </a:t>
            </a:r>
          </a:p>
          <a:p>
            <a:pPr algn="ctr"/>
            <a:r>
              <a:rPr lang="en-GB" dirty="0">
                <a:solidFill>
                  <a:schemeClr val="bg1"/>
                </a:solidFill>
              </a:rPr>
              <a:t>12pm – 2pm </a:t>
            </a:r>
          </a:p>
          <a:p>
            <a:pPr algn="ctr"/>
            <a:r>
              <a:rPr lang="en-GB" dirty="0" err="1">
                <a:solidFill>
                  <a:schemeClr val="bg1"/>
                </a:solidFill>
              </a:rPr>
              <a:t>Chotto</a:t>
            </a:r>
            <a:r>
              <a:rPr lang="en-GB" dirty="0">
                <a:solidFill>
                  <a:schemeClr val="bg1"/>
                </a:solidFill>
              </a:rPr>
              <a:t> Matte, Manchester</a:t>
            </a:r>
          </a:p>
        </p:txBody>
      </p:sp>
      <p:sp>
        <p:nvSpPr>
          <p:cNvPr id="15" name="TextBox 14">
            <a:extLst>
              <a:ext uri="{FF2B5EF4-FFF2-40B4-BE49-F238E27FC236}">
                <a16:creationId xmlns:a16="http://schemas.microsoft.com/office/drawing/2014/main" id="{166C1EF1-EF0E-84CE-28F8-E90248B61E37}"/>
              </a:ext>
            </a:extLst>
          </p:cNvPr>
          <p:cNvSpPr txBox="1"/>
          <p:nvPr/>
        </p:nvSpPr>
        <p:spPr>
          <a:xfrm>
            <a:off x="2360997" y="1829240"/>
            <a:ext cx="3111665" cy="369332"/>
          </a:xfrm>
          <a:prstGeom prst="rect">
            <a:avLst/>
          </a:prstGeom>
          <a:noFill/>
        </p:spPr>
        <p:txBody>
          <a:bodyPr wrap="square" rtlCol="0">
            <a:spAutoFit/>
          </a:bodyPr>
          <a:lstStyle/>
          <a:p>
            <a:pPr algn="l"/>
            <a:r>
              <a:rPr lang="en-GB" dirty="0">
                <a:solidFill>
                  <a:schemeClr val="bg1"/>
                </a:solidFill>
              </a:rPr>
              <a:t>Birmingham</a:t>
            </a:r>
          </a:p>
        </p:txBody>
      </p:sp>
      <p:sp>
        <p:nvSpPr>
          <p:cNvPr id="17" name="TextBox 16">
            <a:extLst>
              <a:ext uri="{FF2B5EF4-FFF2-40B4-BE49-F238E27FC236}">
                <a16:creationId xmlns:a16="http://schemas.microsoft.com/office/drawing/2014/main" id="{BA0ABFF4-AB10-C8B5-2F71-C32C67C1FF26}"/>
              </a:ext>
            </a:extLst>
          </p:cNvPr>
          <p:cNvSpPr txBox="1"/>
          <p:nvPr/>
        </p:nvSpPr>
        <p:spPr>
          <a:xfrm>
            <a:off x="8242135" y="1905535"/>
            <a:ext cx="3111665" cy="369332"/>
          </a:xfrm>
          <a:prstGeom prst="rect">
            <a:avLst/>
          </a:prstGeom>
          <a:noFill/>
        </p:spPr>
        <p:txBody>
          <a:bodyPr wrap="square" rtlCol="0">
            <a:spAutoFit/>
          </a:bodyPr>
          <a:lstStyle/>
          <a:p>
            <a:pPr algn="l"/>
            <a:r>
              <a:rPr lang="en-GB" dirty="0">
                <a:solidFill>
                  <a:schemeClr val="bg1"/>
                </a:solidFill>
              </a:rPr>
              <a:t>Manchester</a:t>
            </a:r>
          </a:p>
        </p:txBody>
      </p:sp>
    </p:spTree>
    <p:extLst>
      <p:ext uri="{BB962C8B-B14F-4D97-AF65-F5344CB8AC3E}">
        <p14:creationId xmlns:p14="http://schemas.microsoft.com/office/powerpoint/2010/main" val="425542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1EF7E-74CC-2B9C-7FA1-411966281D22}"/>
              </a:ext>
            </a:extLst>
          </p:cNvPr>
          <p:cNvSpPr>
            <a:spLocks noGrp="1"/>
          </p:cNvSpPr>
          <p:nvPr>
            <p:ph type="ctrTitle"/>
          </p:nvPr>
        </p:nvSpPr>
        <p:spPr>
          <a:xfrm>
            <a:off x="1291725" y="1972204"/>
            <a:ext cx="6553200" cy="1142544"/>
          </a:xfrm>
        </p:spPr>
        <p:txBody>
          <a:bodyPr/>
          <a:lstStyle/>
          <a:p>
            <a:r>
              <a:rPr lang="en-GB" dirty="0"/>
              <a:t>Q&amp;A</a:t>
            </a:r>
          </a:p>
        </p:txBody>
      </p:sp>
      <p:sp>
        <p:nvSpPr>
          <p:cNvPr id="3" name="Footer Placeholder 2">
            <a:extLst>
              <a:ext uri="{FF2B5EF4-FFF2-40B4-BE49-F238E27FC236}">
                <a16:creationId xmlns:a16="http://schemas.microsoft.com/office/drawing/2014/main" id="{F922A053-B308-C7BD-E53A-66580A70119E}"/>
              </a:ext>
            </a:extLst>
          </p:cNvPr>
          <p:cNvSpPr>
            <a:spLocks noGrp="1"/>
          </p:cNvSpPr>
          <p:nvPr>
            <p:ph type="ftr" sz="quarter" idx="10"/>
          </p:nvPr>
        </p:nvSpPr>
        <p:spPr/>
        <p:txBody>
          <a:bodyPr/>
          <a:lstStyle/>
          <a:p>
            <a:fld id="{E2F44EA3-1AD8-0347-A6A7-E31FF1E52660}" type="slidenum">
              <a:rPr lang="en-US" smtClean="0"/>
              <a:pPr/>
              <a:t>41</a:t>
            </a:fld>
            <a:endParaRPr lang="en-US" dirty="0"/>
          </a:p>
        </p:txBody>
      </p:sp>
      <p:pic>
        <p:nvPicPr>
          <p:cNvPr id="4" name="Picture 3">
            <a:extLst>
              <a:ext uri="{FF2B5EF4-FFF2-40B4-BE49-F238E27FC236}">
                <a16:creationId xmlns:a16="http://schemas.microsoft.com/office/drawing/2014/main" id="{5A3D0718-371E-2E39-99CA-136BDA2F8C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0588" y="6215181"/>
            <a:ext cx="929548" cy="41693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2">
            <a:extLst>
              <a:ext uri="{FF2B5EF4-FFF2-40B4-BE49-F238E27FC236}">
                <a16:creationId xmlns:a16="http://schemas.microsoft.com/office/drawing/2014/main" id="{49174B1F-28A2-6E09-6D0D-ED246A4506ED}"/>
              </a:ext>
            </a:extLst>
          </p:cNvPr>
          <p:cNvSpPr txBox="1">
            <a:spLocks/>
          </p:cNvSpPr>
          <p:nvPr/>
        </p:nvSpPr>
        <p:spPr>
          <a:xfrm>
            <a:off x="2136964" y="4272213"/>
            <a:ext cx="3562458" cy="349166"/>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000"/>
              </a:spcBef>
              <a:buFontTx/>
              <a:buNone/>
              <a:defRPr sz="1400" b="1" i="0" kern="1200">
                <a:solidFill>
                  <a:schemeClr val="bg1"/>
                </a:solidFill>
                <a:latin typeface="Montserrat SemiBold" pitchFamily="2" charset="77"/>
                <a:ea typeface="Open Sans" panose="020B0606030504020204" pitchFamily="34" charset="0"/>
                <a:cs typeface="Open Sans" panose="020B0606030504020204" pitchFamily="34" charset="0"/>
              </a:defRPr>
            </a:lvl1pPr>
            <a:lvl2pPr marL="457200" indent="0" algn="l" defTabSz="914400" rtl="0" eaLnBrk="1" latinLnBrk="0" hangingPunct="1">
              <a:lnSpc>
                <a:spcPct val="100000"/>
              </a:lnSpc>
              <a:spcBef>
                <a:spcPts val="500"/>
              </a:spcBef>
              <a:buFontTx/>
              <a:buNone/>
              <a:defRPr sz="1000" b="1" i="0" kern="1200">
                <a:solidFill>
                  <a:schemeClr val="bg1"/>
                </a:solidFill>
                <a:latin typeface="Montserrat SemiBold" pitchFamily="2" charset="77"/>
                <a:ea typeface="Open Sans" panose="020B0606030504020204" pitchFamily="34" charset="0"/>
                <a:cs typeface="Open Sans" panose="020B0606030504020204" pitchFamily="34" charset="0"/>
              </a:defRPr>
            </a:lvl2pPr>
            <a:lvl3pPr marL="914400" indent="0" algn="l" defTabSz="914400" rtl="0" eaLnBrk="1" latinLnBrk="0" hangingPunct="1">
              <a:lnSpc>
                <a:spcPct val="100000"/>
              </a:lnSpc>
              <a:spcBef>
                <a:spcPts val="500"/>
              </a:spcBef>
              <a:buFontTx/>
              <a:buNone/>
              <a:defRPr sz="1000" b="1" i="0" kern="1200">
                <a:solidFill>
                  <a:schemeClr val="bg1"/>
                </a:solidFill>
                <a:latin typeface="Montserrat SemiBold" pitchFamily="2" charset="77"/>
                <a:ea typeface="Open Sans" panose="020B0606030504020204" pitchFamily="34" charset="0"/>
                <a:cs typeface="Open Sans" panose="020B0606030504020204" pitchFamily="34" charset="0"/>
              </a:defRPr>
            </a:lvl3pPr>
            <a:lvl4pPr marL="1371600" indent="0" algn="l" defTabSz="914400" rtl="0" eaLnBrk="1" latinLnBrk="0" hangingPunct="1">
              <a:lnSpc>
                <a:spcPct val="100000"/>
              </a:lnSpc>
              <a:spcBef>
                <a:spcPts val="500"/>
              </a:spcBef>
              <a:buFontTx/>
              <a:buNone/>
              <a:defRPr sz="1000" b="1" i="0" kern="1200">
                <a:solidFill>
                  <a:schemeClr val="bg1"/>
                </a:solidFill>
                <a:latin typeface="Montserrat SemiBold" pitchFamily="2" charset="77"/>
                <a:ea typeface="Open Sans" panose="020B0606030504020204" pitchFamily="34" charset="0"/>
                <a:cs typeface="Open Sans" panose="020B0606030504020204" pitchFamily="34" charset="0"/>
              </a:defRPr>
            </a:lvl4pPr>
            <a:lvl5pPr marL="1828800" indent="0" algn="l" defTabSz="914400" rtl="0" eaLnBrk="1" latinLnBrk="0" hangingPunct="1">
              <a:lnSpc>
                <a:spcPct val="100000"/>
              </a:lnSpc>
              <a:spcBef>
                <a:spcPts val="500"/>
              </a:spcBef>
              <a:buFontTx/>
              <a:buNone/>
              <a:defRPr sz="1000" b="1" i="0" kern="1200">
                <a:solidFill>
                  <a:schemeClr val="bg1"/>
                </a:solidFill>
                <a:latin typeface="Montserrat SemiBold" pitchFamily="2" charset="77"/>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latin typeface="+mj-lt"/>
              </a:rPr>
              <a:t>Chloe Weatherill </a:t>
            </a:r>
          </a:p>
        </p:txBody>
      </p:sp>
      <p:sp>
        <p:nvSpPr>
          <p:cNvPr id="6" name="Text Placeholder 3">
            <a:extLst>
              <a:ext uri="{FF2B5EF4-FFF2-40B4-BE49-F238E27FC236}">
                <a16:creationId xmlns:a16="http://schemas.microsoft.com/office/drawing/2014/main" id="{8572CA5C-D8AF-366F-DBC9-50A49351C37A}"/>
              </a:ext>
            </a:extLst>
          </p:cNvPr>
          <p:cNvSpPr txBox="1">
            <a:spLocks/>
          </p:cNvSpPr>
          <p:nvPr/>
        </p:nvSpPr>
        <p:spPr>
          <a:xfrm>
            <a:off x="2136964" y="4517386"/>
            <a:ext cx="4446716" cy="372248"/>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000"/>
              </a:spcBef>
              <a:buFontTx/>
              <a:buNone/>
              <a:defRPr sz="105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100000"/>
              </a:lnSpc>
              <a:spcBef>
                <a:spcPts val="500"/>
              </a:spcBef>
              <a:buFontTx/>
              <a:buNone/>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100000"/>
              </a:lnSpc>
              <a:spcBef>
                <a:spcPts val="500"/>
              </a:spcBef>
              <a:buFontTx/>
              <a:buNone/>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100000"/>
              </a:lnSpc>
              <a:spcBef>
                <a:spcPts val="500"/>
              </a:spcBef>
              <a:buFontTx/>
              <a:buNone/>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100000"/>
              </a:lnSpc>
              <a:spcBef>
                <a:spcPts val="500"/>
              </a:spcBef>
              <a:buFontTx/>
              <a:buNone/>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dirty="0">
                <a:latin typeface="nCino+Avenir" panose="020B0503020202020204" pitchFamily="34" charset="0"/>
                <a:cs typeface="nCino+Avenir" panose="020B0503020202020204" pitchFamily="34" charset="0"/>
              </a:rPr>
              <a:t>Senior Enterprise Relationship Manager </a:t>
            </a:r>
          </a:p>
        </p:txBody>
      </p:sp>
      <p:pic>
        <p:nvPicPr>
          <p:cNvPr id="7" name="Picture 6">
            <a:extLst>
              <a:ext uri="{FF2B5EF4-FFF2-40B4-BE49-F238E27FC236}">
                <a16:creationId xmlns:a16="http://schemas.microsoft.com/office/drawing/2014/main" id="{453A9C59-A4F1-911D-57F9-1A9B4BD8A7D4}"/>
              </a:ext>
            </a:extLst>
          </p:cNvPr>
          <p:cNvPicPr>
            <a:picLocks noChangeAspect="1"/>
          </p:cNvPicPr>
          <p:nvPr/>
        </p:nvPicPr>
        <p:blipFill>
          <a:blip r:embed="rId3"/>
          <a:srcRect t="-2242" b="11288"/>
          <a:stretch>
            <a:fillRect/>
          </a:stretch>
        </p:blipFill>
        <p:spPr>
          <a:xfrm>
            <a:off x="1410119" y="4162789"/>
            <a:ext cx="726845" cy="726845"/>
          </a:xfrm>
          <a:prstGeom prst="flowChartAlternateProcess">
            <a:avLst/>
          </a:prstGeom>
        </p:spPr>
      </p:pic>
      <p:sp>
        <p:nvSpPr>
          <p:cNvPr id="8" name="Text Placeholder 3">
            <a:extLst>
              <a:ext uri="{FF2B5EF4-FFF2-40B4-BE49-F238E27FC236}">
                <a16:creationId xmlns:a16="http://schemas.microsoft.com/office/drawing/2014/main" id="{A8C1FAFB-C653-870E-8B37-3FEDDFB38D05}"/>
              </a:ext>
            </a:extLst>
          </p:cNvPr>
          <p:cNvSpPr txBox="1">
            <a:spLocks/>
          </p:cNvSpPr>
          <p:nvPr/>
        </p:nvSpPr>
        <p:spPr>
          <a:xfrm>
            <a:off x="1384906" y="5134807"/>
            <a:ext cx="4356585" cy="372248"/>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000"/>
              </a:spcBef>
              <a:buFontTx/>
              <a:buNone/>
              <a:defRPr sz="1050" b="0" i="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100000"/>
              </a:lnSpc>
              <a:spcBef>
                <a:spcPts val="500"/>
              </a:spcBef>
              <a:buFontTx/>
              <a:buNone/>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100000"/>
              </a:lnSpc>
              <a:spcBef>
                <a:spcPts val="500"/>
              </a:spcBef>
              <a:buFontTx/>
              <a:buNone/>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100000"/>
              </a:lnSpc>
              <a:spcBef>
                <a:spcPts val="500"/>
              </a:spcBef>
              <a:buFontTx/>
              <a:buNone/>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100000"/>
              </a:lnSpc>
              <a:spcBef>
                <a:spcPts val="500"/>
              </a:spcBef>
              <a:buFontTx/>
              <a:buNone/>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dirty="0">
                <a:latin typeface="nCino+Avenir" panose="020B0503020202020204" pitchFamily="34" charset="0"/>
                <a:cs typeface="nCino+Avenir" panose="020B0503020202020204" pitchFamily="34" charset="0"/>
              </a:rPr>
              <a:t>Email: </a:t>
            </a:r>
            <a:r>
              <a:rPr lang="en-GB" sz="1400" dirty="0">
                <a:latin typeface="nCino+Avenir" panose="020B0503020202020204" pitchFamily="34" charset="0"/>
                <a:cs typeface="nCino+Avenir" panose="020B0503020202020204" pitchFamily="34" charset="0"/>
                <a:hlinkClick r:id="rId4"/>
              </a:rPr>
              <a:t>Chloe.Weatherill@ncino.com</a:t>
            </a:r>
            <a:endParaRPr lang="en-GB" sz="1400" dirty="0">
              <a:latin typeface="nCino+Avenir" panose="020B0503020202020204" pitchFamily="34" charset="0"/>
              <a:cs typeface="nCino+Avenir" panose="020B0503020202020204" pitchFamily="34" charset="0"/>
            </a:endParaRPr>
          </a:p>
          <a:p>
            <a:r>
              <a:rPr lang="en-GB" sz="1400" dirty="0">
                <a:latin typeface="nCino+Avenir" panose="020B0503020202020204" pitchFamily="34" charset="0"/>
                <a:cs typeface="nCino+Avenir" panose="020B0503020202020204" pitchFamily="34" charset="0"/>
              </a:rPr>
              <a:t>Phone: 07738 096 078</a:t>
            </a:r>
          </a:p>
        </p:txBody>
      </p:sp>
    </p:spTree>
    <p:extLst>
      <p:ext uri="{BB962C8B-B14F-4D97-AF65-F5344CB8AC3E}">
        <p14:creationId xmlns:p14="http://schemas.microsoft.com/office/powerpoint/2010/main" val="132556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nCino">
      <a:dk1>
        <a:srgbClr val="0D243A"/>
      </a:dk1>
      <a:lt1>
        <a:srgbClr val="FBF9F6"/>
      </a:lt1>
      <a:dk2>
        <a:srgbClr val="11395B"/>
      </a:dk2>
      <a:lt2>
        <a:srgbClr val="7BB3C5"/>
      </a:lt2>
      <a:accent1>
        <a:srgbClr val="7ECBE3"/>
      </a:accent1>
      <a:accent2>
        <a:srgbClr val="D3E7ED"/>
      </a:accent2>
      <a:accent3>
        <a:srgbClr val="16A7DA"/>
      </a:accent3>
      <a:accent4>
        <a:srgbClr val="5CB54D"/>
      </a:accent4>
      <a:accent5>
        <a:srgbClr val="FABA00"/>
      </a:accent5>
      <a:accent6>
        <a:srgbClr val="E84921"/>
      </a:accent6>
      <a:hlink>
        <a:srgbClr val="17A7DA"/>
      </a:hlink>
      <a:folHlink>
        <a:srgbClr val="954F72"/>
      </a:folHlink>
    </a:clrScheme>
    <a:fontScheme name="nCino">
      <a:majorFont>
        <a:latin typeface="nCino+Avenir"/>
        <a:ea typeface=""/>
        <a:cs typeface=""/>
      </a:majorFont>
      <a:minorFont>
        <a:latin typeface="nCino+Aveni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dirty="0"/>
        </a:defPPr>
      </a:lstStyle>
      <a:style>
        <a:lnRef idx="2">
          <a:schemeClr val="accent1">
            <a:shade val="15000"/>
          </a:schemeClr>
        </a:lnRef>
        <a:fillRef idx="1">
          <a:schemeClr val="accent1"/>
        </a:fillRef>
        <a:effectRef idx="0">
          <a:schemeClr val="accent1"/>
        </a:effectRef>
        <a:fontRef idx="minor">
          <a:schemeClr val="lt1"/>
        </a:fontRef>
      </a:style>
    </a:spDef>
    <a:lnDef>
      <a:spPr>
        <a:ln w="1270">
          <a:solidFill>
            <a:srgbClr val="7CB2C4">
              <a:alpha val="50000"/>
            </a:srgb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solidFill>
              <a:schemeClr val="bg1"/>
            </a:solidFill>
          </a:defRPr>
        </a:defPPr>
      </a:lstStyle>
    </a:txDef>
  </a:objectDefaults>
  <a:extraClrSchemeLst/>
  <a:extLst>
    <a:ext uri="{05A4C25C-085E-4340-85A3-A5531E510DB2}">
      <thm15:themeFamily xmlns:thm15="http://schemas.microsoft.com/office/thememl/2012/main" name="nCino-Powerpoint-Template-2025" id="{75ABF597-04DF-6D4B-809B-DD7DE9658DBA}" vid="{83D3F738-8744-4040-9AA1-E7C223AA8322}"/>
    </a:ext>
  </a:extLst>
</a:theme>
</file>

<file path=ppt/theme/theme2.xml><?xml version="1.0" encoding="utf-8"?>
<a:theme xmlns:a="http://schemas.openxmlformats.org/drawingml/2006/main" name="2_Office Theme">
  <a:themeElements>
    <a:clrScheme name="Custom 1">
      <a:dk1>
        <a:srgbClr val="000000"/>
      </a:dk1>
      <a:lt1>
        <a:srgbClr val="FFFFFF"/>
      </a:lt1>
      <a:dk2>
        <a:srgbClr val="0C2539"/>
      </a:dk2>
      <a:lt2>
        <a:srgbClr val="E7E6E6"/>
      </a:lt2>
      <a:accent1>
        <a:srgbClr val="10395A"/>
      </a:accent1>
      <a:accent2>
        <a:srgbClr val="C00000"/>
      </a:accent2>
      <a:accent3>
        <a:srgbClr val="85BE40"/>
      </a:accent3>
      <a:accent4>
        <a:srgbClr val="F1B643"/>
      </a:accent4>
      <a:accent5>
        <a:srgbClr val="0092C7"/>
      </a:accent5>
      <a:accent6>
        <a:srgbClr val="000235"/>
      </a:accent6>
      <a:hlink>
        <a:srgbClr val="0563C1"/>
      </a:hlink>
      <a:folHlink>
        <a:srgbClr val="954F72"/>
      </a:folHlink>
    </a:clrScheme>
    <a:fontScheme name="nCino">
      <a:majorFont>
        <a:latin typeface="nCino+Avenir"/>
        <a:ea typeface=""/>
        <a:cs typeface=""/>
      </a:majorFont>
      <a:minorFont>
        <a:latin typeface="nCino+Aveni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ino_Template_2023" id="{CCF2CA1D-EA43-384E-A6EE-3FDC1FE4425D}" vid="{AAA283C3-FD72-F84B-93CB-AE8D40F6A31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a8e7e93-56af-4133-89d8-568a4f3f8038" xsi:nil="true"/>
    <lcf76f155ced4ddcb4097134ff3c332f xmlns="75435c55-45dc-4ed4-814d-882d2b3b0bfe">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57A12DA01052A4AA89E5F25BBD290AC" ma:contentTypeVersion="21" ma:contentTypeDescription="Create a new document." ma:contentTypeScope="" ma:versionID="14c0eeb0bcca3fa1515fa5382859178b">
  <xsd:schema xmlns:xsd="http://www.w3.org/2001/XMLSchema" xmlns:xs="http://www.w3.org/2001/XMLSchema" xmlns:p="http://schemas.microsoft.com/office/2006/metadata/properties" xmlns:ns1="http://schemas.microsoft.com/sharepoint/v3" xmlns:ns2="75435c55-45dc-4ed4-814d-882d2b3b0bfe" xmlns:ns3="fa8e7e93-56af-4133-89d8-568a4f3f8038" targetNamespace="http://schemas.microsoft.com/office/2006/metadata/properties" ma:root="true" ma:fieldsID="6dc1236c1914efad0477598b91c9932c" ns1:_="" ns2:_="" ns3:_="">
    <xsd:import namespace="http://schemas.microsoft.com/sharepoint/v3"/>
    <xsd:import namespace="75435c55-45dc-4ed4-814d-882d2b3b0bfe"/>
    <xsd:import namespace="fa8e7e93-56af-4133-89d8-568a4f3f803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5435c55-45dc-4ed4-814d-882d2b3b0b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8577652-2951-4be5-a058-0e7d20c4a38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8e7e93-56af-4133-89d8-568a4f3f8038"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66bd5af-8e71-4c89-a24a-a2ef79d980a5}" ma:internalName="TaxCatchAll" ma:showField="CatchAllData" ma:web="fa8e7e93-56af-4133-89d8-568a4f3f80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8BAFBD6-2678-4DBD-A7DA-D45E36786270}">
  <ds:schemaRefs>
    <ds:schemaRef ds:uri="acde3176-198e-4d83-9180-e4bc5d0aeb98"/>
    <ds:schemaRef ds:uri="http://purl.org/dc/terms/"/>
    <ds:schemaRef ds:uri="http://schemas.microsoft.com/office/2006/documentManagement/types"/>
    <ds:schemaRef ds:uri="0377c454-7390-4028-adca-3b6337e66e8e"/>
    <ds:schemaRef ds:uri="http://purl.org/dc/elements/1.1/"/>
    <ds:schemaRef ds:uri="http://www.w3.org/XML/1998/namespace"/>
    <ds:schemaRef ds:uri="http://purl.org/dc/dcmitype/"/>
    <ds:schemaRef ds:uri="http://schemas.microsoft.com/office/2006/metadata/properties"/>
    <ds:schemaRef ds:uri="http://schemas.microsoft.com/office/infopath/2007/PartnerControls"/>
    <ds:schemaRef ds:uri="http://schemas.openxmlformats.org/package/2006/metadata/core-properties"/>
    <ds:schemaRef ds:uri="12ee56f2-906f-452b-897f-87367d38709d"/>
  </ds:schemaRefs>
</ds:datastoreItem>
</file>

<file path=customXml/itemProps2.xml><?xml version="1.0" encoding="utf-8"?>
<ds:datastoreItem xmlns:ds="http://schemas.openxmlformats.org/officeDocument/2006/customXml" ds:itemID="{FB9E330B-17E2-4364-B434-447D204AD2AE}"/>
</file>

<file path=customXml/itemProps3.xml><?xml version="1.0" encoding="utf-8"?>
<ds:datastoreItem xmlns:ds="http://schemas.openxmlformats.org/officeDocument/2006/customXml" ds:itemID="{6E67B2DD-2E71-4066-909B-015AE2C5A0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7539</Words>
  <Application>Microsoft Office PowerPoint</Application>
  <PresentationFormat>Widescreen</PresentationFormat>
  <Paragraphs>768</Paragraphs>
  <Slides>41</Slides>
  <Notes>33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41</vt:i4>
      </vt:variant>
    </vt:vector>
  </HeadingPairs>
  <TitlesOfParts>
    <vt:vector size="54" baseType="lpstr">
      <vt:lpstr>Aptos</vt:lpstr>
      <vt:lpstr>Arial</vt:lpstr>
      <vt:lpstr>Arial,Sans-Serif</vt:lpstr>
      <vt:lpstr>Calibri</vt:lpstr>
      <vt:lpstr>Montserrat</vt:lpstr>
      <vt:lpstr>Montserrat Bold</vt:lpstr>
      <vt:lpstr>nCino+Avenir</vt:lpstr>
      <vt:lpstr>nCino+Avenir Md</vt:lpstr>
      <vt:lpstr>Open Sans</vt:lpstr>
      <vt:lpstr>Open Sans Light</vt:lpstr>
      <vt:lpstr>Wingdings</vt:lpstr>
      <vt:lpstr>1_Office Theme</vt:lpstr>
      <vt:lpstr>2_Office Theme</vt:lpstr>
      <vt:lpstr>Red flags, real risk: What every broker needs to know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Real life examples</vt:lpstr>
      <vt:lpstr>PowerPoint Presentation</vt:lpstr>
      <vt:lpstr>PowerPoint Presentation</vt:lpstr>
      <vt:lpstr>Can I use this to my advantage?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nCino supports</vt:lpstr>
      <vt:lpstr>Supporting the insurance industry’s biggest challenges</vt:lpstr>
      <vt:lpstr>PowerPoint Presentation</vt:lpstr>
      <vt:lpstr>Company Data at a glance</vt:lpstr>
      <vt:lpstr>Flagging you to risks and opportunities</vt:lpstr>
      <vt:lpstr>SmartBroker full feature list</vt:lpstr>
      <vt:lpstr>nCino SmartBrokerTM + Acturis</vt:lpstr>
      <vt:lpstr>PowerPoint Presentation</vt:lpstr>
      <vt:lpstr>PowerPoint Presentation</vt:lpstr>
      <vt:lpstr>PowerPoint Presentation</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Sam Munden</dc:creator>
  <cp:lastModifiedBy>Natasha Wright Cert CII</cp:lastModifiedBy>
  <cp:revision>57</cp:revision>
  <dcterms:created xsi:type="dcterms:W3CDTF">2025-06-09T12:53:45Z</dcterms:created>
  <dcterms:modified xsi:type="dcterms:W3CDTF">2026-10-15T15:42:06Z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0x010100257A12DA01052A4AA89E5F25BBD290AC</vt:lpwstr>
  </property>
  <property fmtid="{D5CDD505-2E9C-101B-9397-08002B2CF9AE}" pid="3" name="MediaServiceImageTags">
    <vt:lpwstr/>
  </property>
  <property fmtid="{D5CDD505-2E9C-101B-9397-08002B2CF9AE}" pid="4" name="MSIP_Label_664ef432-6fb4-451a-bde7-38df3d3f4ba4_Enabled">
    <vt:lpwstr>true</vt:lpwstr>
  </property>
  <property fmtid="{D5CDD505-2E9C-101B-9397-08002B2CF9AE}" pid="5" name="MSIP_Label_664ef432-6fb4-451a-bde7-38df3d3f4ba4_SetDate">
    <vt:lpwstr>2026-10-15T15:42:06Z</vt:lpwstr>
  </property>
  <property fmtid="{D5CDD505-2E9C-101B-9397-08002B2CF9AE}" pid="6" name="MSIP_Label_664ef432-6fb4-451a-bde7-38df3d3f4ba4_Method">
    <vt:lpwstr>Standard</vt:lpwstr>
  </property>
  <property fmtid="{D5CDD505-2E9C-101B-9397-08002B2CF9AE}" pid="7" name="MSIP_Label_664ef432-6fb4-451a-bde7-38df3d3f4ba4_Name">
    <vt:lpwstr>Internal Use Only</vt:lpwstr>
  </property>
  <property fmtid="{D5CDD505-2E9C-101B-9397-08002B2CF9AE}" pid="8" name="MSIP_Label_664ef432-6fb4-451a-bde7-38df3d3f4ba4_SiteId">
    <vt:lpwstr>a710fc17-745f-4d87-a972-ee08cc65614c</vt:lpwstr>
  </property>
  <property fmtid="{D5CDD505-2E9C-101B-9397-08002B2CF9AE}" pid="9" name="MSIP_Label_664ef432-6fb4-451a-bde7-38df3d3f4ba4_ActionId">
    <vt:lpwstr>9e2f32cc-0284-4dae-82e4-6dc4c1df0045</vt:lpwstr>
  </property>
  <property fmtid="{D5CDD505-2E9C-101B-9397-08002B2CF9AE}" pid="10" name="MSIP_Label_664ef432-6fb4-451a-bde7-38df3d3f4ba4_ContentBits">
    <vt:lpwstr>2</vt:lpwstr>
  </property>
  <property fmtid="{D5CDD505-2E9C-101B-9397-08002B2CF9AE}" pid="11" name="MSIP_Label_664ef432-6fb4-451a-bde7-38df3d3f4ba4_Tag">
    <vt:lpwstr>10, 3, 0, 1</vt:lpwstr>
  </property>
  <property fmtid="{D5CDD505-2E9C-101B-9397-08002B2CF9AE}" pid="12" name="ClassificationContentMarkingFooterLocations">
    <vt:lpwstr>1_Office Theme:5\2_Office Theme:5</vt:lpwstr>
  </property>
  <property fmtid="{D5CDD505-2E9C-101B-9397-08002B2CF9AE}" pid="13" name="ClassificationContentMarkingFooterText">
    <vt:lpwstr>BIBA-INTERNAL</vt:lpwstr>
  </property>
</Properties>
</file>